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54"/>
  </p:notesMasterIdLst>
  <p:handoutMasterIdLst>
    <p:handoutMasterId r:id="rId55"/>
  </p:handoutMasterIdLst>
  <p:sldIdLst>
    <p:sldId id="346" r:id="rId2"/>
    <p:sldId id="502" r:id="rId3"/>
    <p:sldId id="503" r:id="rId4"/>
    <p:sldId id="504" r:id="rId5"/>
    <p:sldId id="433" r:id="rId6"/>
    <p:sldId id="435" r:id="rId7"/>
    <p:sldId id="444" r:id="rId8"/>
    <p:sldId id="449" r:id="rId9"/>
    <p:sldId id="452" r:id="rId10"/>
    <p:sldId id="453" r:id="rId11"/>
    <p:sldId id="454" r:id="rId12"/>
    <p:sldId id="455" r:id="rId13"/>
    <p:sldId id="456" r:id="rId14"/>
    <p:sldId id="457" r:id="rId15"/>
    <p:sldId id="458" r:id="rId16"/>
    <p:sldId id="459" r:id="rId17"/>
    <p:sldId id="460" r:id="rId18"/>
    <p:sldId id="461" r:id="rId19"/>
    <p:sldId id="462" r:id="rId20"/>
    <p:sldId id="463" r:id="rId21"/>
    <p:sldId id="464" r:id="rId22"/>
    <p:sldId id="465" r:id="rId23"/>
    <p:sldId id="466" r:id="rId24"/>
    <p:sldId id="467" r:id="rId25"/>
    <p:sldId id="498" r:id="rId26"/>
    <p:sldId id="468" r:id="rId27"/>
    <p:sldId id="469" r:id="rId28"/>
    <p:sldId id="472" r:id="rId29"/>
    <p:sldId id="476" r:id="rId30"/>
    <p:sldId id="499" r:id="rId31"/>
    <p:sldId id="500" r:id="rId32"/>
    <p:sldId id="480" r:id="rId33"/>
    <p:sldId id="485" r:id="rId34"/>
    <p:sldId id="501" r:id="rId35"/>
    <p:sldId id="482" r:id="rId36"/>
    <p:sldId id="481" r:id="rId37"/>
    <p:sldId id="483" r:id="rId38"/>
    <p:sldId id="489" r:id="rId39"/>
    <p:sldId id="484" r:id="rId40"/>
    <p:sldId id="486" r:id="rId41"/>
    <p:sldId id="487" r:id="rId42"/>
    <p:sldId id="488" r:id="rId43"/>
    <p:sldId id="490" r:id="rId44"/>
    <p:sldId id="491" r:id="rId45"/>
    <p:sldId id="492" r:id="rId46"/>
    <p:sldId id="493" r:id="rId47"/>
    <p:sldId id="494" r:id="rId48"/>
    <p:sldId id="495" r:id="rId49"/>
    <p:sldId id="496" r:id="rId50"/>
    <p:sldId id="497" r:id="rId51"/>
    <p:sldId id="477" r:id="rId52"/>
    <p:sldId id="478" r:id="rId53"/>
  </p:sldIdLst>
  <p:sldSz cx="9144000" cy="6858000" type="screen4x3"/>
  <p:notesSz cx="6667500" cy="9801225"/>
  <p:defaultTextStyle>
    <a:defPPr>
      <a:defRPr lang="zh-CN"/>
    </a:defPPr>
    <a:lvl1pPr algn="l" rtl="0" fontAlgn="base">
      <a:spcBef>
        <a:spcPct val="20000"/>
      </a:spcBef>
      <a:spcAft>
        <a:spcPct val="0"/>
      </a:spcAft>
      <a:buClr>
        <a:schemeClr val="tx1"/>
      </a:buClr>
      <a:buSzPct val="75000"/>
      <a:buFont typeface="Wingdings" panose="05000000000000000000" pitchFamily="2" charset="2"/>
      <a:buChar char="l"/>
      <a:defRPr kumimoji="1" sz="2400" b="1" kern="1200">
        <a:solidFill>
          <a:schemeClr val="hlink"/>
        </a:solidFill>
        <a:latin typeface="Arial" panose="020B0604020202020204" pitchFamily="34" charset="0"/>
        <a:ea typeface="隶书" panose="02010509060101010101" pitchFamily="49" charset="-122"/>
        <a:cs typeface="+mn-cs"/>
      </a:defRPr>
    </a:lvl1pPr>
    <a:lvl2pPr marL="457200" algn="l" rtl="0" fontAlgn="base">
      <a:spcBef>
        <a:spcPct val="20000"/>
      </a:spcBef>
      <a:spcAft>
        <a:spcPct val="0"/>
      </a:spcAft>
      <a:buClr>
        <a:schemeClr val="tx1"/>
      </a:buClr>
      <a:buSzPct val="75000"/>
      <a:buFont typeface="Wingdings" panose="05000000000000000000" pitchFamily="2" charset="2"/>
      <a:buChar char="l"/>
      <a:defRPr kumimoji="1" sz="2400" b="1" kern="1200">
        <a:solidFill>
          <a:schemeClr val="hlink"/>
        </a:solidFill>
        <a:latin typeface="Arial" panose="020B0604020202020204" pitchFamily="34" charset="0"/>
        <a:ea typeface="隶书" panose="02010509060101010101" pitchFamily="49" charset="-122"/>
        <a:cs typeface="+mn-cs"/>
      </a:defRPr>
    </a:lvl2pPr>
    <a:lvl3pPr marL="914400" algn="l" rtl="0" fontAlgn="base">
      <a:spcBef>
        <a:spcPct val="20000"/>
      </a:spcBef>
      <a:spcAft>
        <a:spcPct val="0"/>
      </a:spcAft>
      <a:buClr>
        <a:schemeClr val="tx1"/>
      </a:buClr>
      <a:buSzPct val="75000"/>
      <a:buFont typeface="Wingdings" panose="05000000000000000000" pitchFamily="2" charset="2"/>
      <a:buChar char="l"/>
      <a:defRPr kumimoji="1" sz="2400" b="1" kern="1200">
        <a:solidFill>
          <a:schemeClr val="hlink"/>
        </a:solidFill>
        <a:latin typeface="Arial" panose="020B0604020202020204" pitchFamily="34" charset="0"/>
        <a:ea typeface="隶书" panose="02010509060101010101" pitchFamily="49" charset="-122"/>
        <a:cs typeface="+mn-cs"/>
      </a:defRPr>
    </a:lvl3pPr>
    <a:lvl4pPr marL="1371600" algn="l" rtl="0" fontAlgn="base">
      <a:spcBef>
        <a:spcPct val="20000"/>
      </a:spcBef>
      <a:spcAft>
        <a:spcPct val="0"/>
      </a:spcAft>
      <a:buClr>
        <a:schemeClr val="tx1"/>
      </a:buClr>
      <a:buSzPct val="75000"/>
      <a:buFont typeface="Wingdings" panose="05000000000000000000" pitchFamily="2" charset="2"/>
      <a:buChar char="l"/>
      <a:defRPr kumimoji="1" sz="2400" b="1" kern="1200">
        <a:solidFill>
          <a:schemeClr val="hlink"/>
        </a:solidFill>
        <a:latin typeface="Arial" panose="020B0604020202020204" pitchFamily="34" charset="0"/>
        <a:ea typeface="隶书" panose="02010509060101010101" pitchFamily="49" charset="-122"/>
        <a:cs typeface="+mn-cs"/>
      </a:defRPr>
    </a:lvl4pPr>
    <a:lvl5pPr marL="1828800" algn="l" rtl="0" fontAlgn="base">
      <a:spcBef>
        <a:spcPct val="20000"/>
      </a:spcBef>
      <a:spcAft>
        <a:spcPct val="0"/>
      </a:spcAft>
      <a:buClr>
        <a:schemeClr val="tx1"/>
      </a:buClr>
      <a:buSzPct val="75000"/>
      <a:buFont typeface="Wingdings" panose="05000000000000000000" pitchFamily="2" charset="2"/>
      <a:buChar char="l"/>
      <a:defRPr kumimoji="1" sz="2400" b="1" kern="1200">
        <a:solidFill>
          <a:schemeClr val="hlink"/>
        </a:solidFill>
        <a:latin typeface="Arial" panose="020B0604020202020204" pitchFamily="34" charset="0"/>
        <a:ea typeface="隶书" panose="02010509060101010101" pitchFamily="49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chemeClr val="hlink"/>
        </a:solidFill>
        <a:latin typeface="Arial" panose="020B0604020202020204" pitchFamily="34" charset="0"/>
        <a:ea typeface="隶书" panose="02010509060101010101" pitchFamily="49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chemeClr val="hlink"/>
        </a:solidFill>
        <a:latin typeface="Arial" panose="020B0604020202020204" pitchFamily="34" charset="0"/>
        <a:ea typeface="隶书" panose="02010509060101010101" pitchFamily="49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chemeClr val="hlink"/>
        </a:solidFill>
        <a:latin typeface="Arial" panose="020B0604020202020204" pitchFamily="34" charset="0"/>
        <a:ea typeface="隶书" panose="02010509060101010101" pitchFamily="49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chemeClr val="hlink"/>
        </a:solidFill>
        <a:latin typeface="Arial" panose="020B0604020202020204" pitchFamily="34" charset="0"/>
        <a:ea typeface="隶书" panose="020105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7">
          <p15:clr>
            <a:srgbClr val="A4A3A4"/>
          </p15:clr>
        </p15:guide>
        <p15:guide id="2" pos="21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000000"/>
    <a:srgbClr val="FF99FF"/>
    <a:srgbClr val="FFCCFF"/>
    <a:srgbClr val="CC99FF"/>
    <a:srgbClr val="FF99CC"/>
    <a:srgbClr val="FFFF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38" autoAdjust="0"/>
    <p:restoredTop sz="91478" autoAdjust="0"/>
  </p:normalViewPr>
  <p:slideViewPr>
    <p:cSldViewPr>
      <p:cViewPr varScale="1">
        <p:scale>
          <a:sx n="119" d="100"/>
          <a:sy n="119" d="100"/>
        </p:scale>
        <p:origin x="207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2" d="100"/>
          <a:sy n="122" d="100"/>
        </p:scale>
        <p:origin x="4448" y="208"/>
      </p:cViewPr>
      <p:guideLst>
        <p:guide orient="horz" pos="3087"/>
        <p:guide pos="210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05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8250" y="0"/>
            <a:ext cx="2889250" cy="4905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10688"/>
            <a:ext cx="2889250" cy="49053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8250" y="9310688"/>
            <a:ext cx="2889250" cy="49053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FA824FD-ED30-4A97-8606-58FC0C9BD4E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61961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05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 b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8250" y="0"/>
            <a:ext cx="2889250" cy="4905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 b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73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84238" y="735013"/>
            <a:ext cx="4899025" cy="36750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656138"/>
            <a:ext cx="4889500" cy="44100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10688"/>
            <a:ext cx="2889250" cy="49053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 b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8250" y="9310688"/>
            <a:ext cx="2889250" cy="49053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fld id="{CBDF2D3E-47C9-4260-941F-859D81A2E94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94974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500" b="1">
                <a:solidFill>
                  <a:schemeClr val="hlink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81955" indent="-300752" eaLnBrk="0" hangingPunct="0">
              <a:defRPr kumimoji="1" sz="2500" b="1">
                <a:solidFill>
                  <a:schemeClr val="hlink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203008" indent="-240602" eaLnBrk="0" hangingPunct="0">
              <a:defRPr kumimoji="1" sz="2500" b="1">
                <a:solidFill>
                  <a:schemeClr val="hlink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84211" indent="-240602" eaLnBrk="0" hangingPunct="0">
              <a:defRPr kumimoji="1" sz="2500" b="1">
                <a:solidFill>
                  <a:schemeClr val="hlink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165414" indent="-240602" eaLnBrk="0" hangingPunct="0">
              <a:defRPr kumimoji="1" sz="2500" b="1">
                <a:solidFill>
                  <a:schemeClr val="hlink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646617" indent="-240602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kumimoji="1" sz="2500" b="1">
                <a:solidFill>
                  <a:schemeClr val="hlink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3127820" indent="-240602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kumimoji="1" sz="2500" b="1">
                <a:solidFill>
                  <a:schemeClr val="hlink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609023" indent="-240602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kumimoji="1" sz="2500" b="1">
                <a:solidFill>
                  <a:schemeClr val="hlink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4090226" indent="-240602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kumimoji="1" sz="2500" b="1">
                <a:solidFill>
                  <a:schemeClr val="hlink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eaLnBrk="1" hangingPunct="1"/>
            <a:fld id="{490EB922-BF60-4B24-8136-35AC2C7ED578}" type="slidenum">
              <a:rPr lang="en-US" altLang="zh-CN" sz="13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pPr eaLnBrk="1" hangingPunct="1"/>
              <a:t>1</a:t>
            </a:fld>
            <a:endParaRPr lang="en-US" altLang="zh-CN" sz="1300" b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837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0198932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F2D3E-47C9-4260-941F-859D81A2E946}" type="slidenum">
              <a:rPr lang="en-US" altLang="zh-CN" smtClean="0"/>
              <a:pPr/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5788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F2D3E-47C9-4260-941F-859D81A2E946}" type="slidenum">
              <a:rPr lang="en-US" altLang="zh-CN" smtClean="0"/>
              <a:pPr/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581211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F2D3E-47C9-4260-941F-859D81A2E946}" type="slidenum">
              <a:rPr lang="en-US" altLang="zh-CN" smtClean="0"/>
              <a:pPr/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07598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F2D3E-47C9-4260-941F-859D81A2E946}" type="slidenum">
              <a:rPr lang="en-US" altLang="zh-CN" smtClean="0"/>
              <a:pPr/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53409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F2D3E-47C9-4260-941F-859D81A2E946}" type="slidenum">
              <a:rPr lang="en-US" altLang="zh-CN" smtClean="0"/>
              <a:pPr/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19287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F2D3E-47C9-4260-941F-859D81A2E946}" type="slidenum">
              <a:rPr lang="en-US" altLang="zh-CN" smtClean="0"/>
              <a:pPr/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00991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F2D3E-47C9-4260-941F-859D81A2E946}" type="slidenum">
              <a:rPr lang="en-US" altLang="zh-CN" smtClean="0"/>
              <a:pPr/>
              <a:t>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455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F2D3E-47C9-4260-941F-859D81A2E946}" type="slidenum">
              <a:rPr lang="en-US" altLang="zh-CN" smtClean="0"/>
              <a:pPr/>
              <a:t>50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45726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F2D3E-47C9-4260-941F-859D81A2E946}" type="slidenum">
              <a:rPr lang="en-US" altLang="zh-CN" smtClean="0"/>
              <a:pPr/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5510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F2D3E-47C9-4260-941F-859D81A2E946}" type="slidenum">
              <a:rPr lang="en-US" altLang="zh-CN" smtClean="0"/>
              <a:pPr/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1900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F2D3E-47C9-4260-941F-859D81A2E946}" type="slidenum">
              <a:rPr lang="en-US" altLang="zh-CN" smtClean="0"/>
              <a:pPr/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0341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F2D3E-47C9-4260-941F-859D81A2E946}" type="slidenum">
              <a:rPr lang="en-US" altLang="zh-CN" smtClean="0"/>
              <a:pPr/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2111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F2D3E-47C9-4260-941F-859D81A2E946}" type="slidenum">
              <a:rPr lang="en-US" altLang="zh-CN" smtClean="0"/>
              <a:pPr/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4858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F2D3E-47C9-4260-941F-859D81A2E946}" type="slidenum">
              <a:rPr lang="en-US" altLang="zh-CN" smtClean="0"/>
              <a:pPr/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0561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F2D3E-47C9-4260-941F-859D81A2E946}" type="slidenum">
              <a:rPr lang="en-US" altLang="zh-CN" smtClean="0"/>
              <a:pPr/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0616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F2D3E-47C9-4260-941F-859D81A2E946}" type="slidenum">
              <a:rPr lang="en-US" altLang="zh-CN" smtClean="0"/>
              <a:pPr/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7535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4572000" cy="68580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b="0">
              <a:solidFill>
                <a:schemeClr val="tx1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685800" y="990600"/>
            <a:ext cx="5181600" cy="1905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b="0">
              <a:solidFill>
                <a:schemeClr val="tx1"/>
              </a:solidFill>
              <a:latin typeface="Times New Roman" pitchFamily="18" charset="0"/>
              <a:ea typeface="宋体" charset="-122"/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3581400" y="5638800"/>
            <a:ext cx="5181600" cy="319088"/>
            <a:chOff x="2288" y="3080"/>
            <a:chExt cx="3072" cy="201"/>
          </a:xfrm>
        </p:grpSpPr>
        <p:sp>
          <p:nvSpPr>
            <p:cNvPr id="7" name="AutoShape 6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" name="AutoShape 7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</a:endParaRPr>
            </a:p>
          </p:txBody>
        </p:sp>
      </p:grpSp>
      <p:sp>
        <p:nvSpPr>
          <p:cNvPr id="410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648200" y="3352800"/>
            <a:ext cx="4114800" cy="2051050"/>
          </a:xfrm>
        </p:spPr>
        <p:txBody>
          <a:bodyPr anchor="b"/>
          <a:lstStyle>
            <a:lvl1pPr marL="0" indent="0">
              <a:buFont typeface="Wingdings" pitchFamily="2" charset="2"/>
              <a:buNone/>
              <a:defRPr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noProof="0" dirty="0"/>
              <a:t>单击此处编辑母版副标题样式</a:t>
            </a:r>
          </a:p>
        </p:txBody>
      </p:sp>
      <p:sp>
        <p:nvSpPr>
          <p:cNvPr id="4107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990600" y="1066800"/>
            <a:ext cx="7772400" cy="1828800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noProof="0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80084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3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Sept. 2009</a:t>
            </a:r>
          </a:p>
        </p:txBody>
      </p:sp>
      <p:sp>
        <p:nvSpPr>
          <p:cNvPr id="5" name="Rectangle 103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©Gao Yang, Ai Lab NJU</a:t>
            </a:r>
          </a:p>
        </p:txBody>
      </p:sp>
      <p:sp>
        <p:nvSpPr>
          <p:cNvPr id="6" name="Rectangle 103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20FEC4-AA1E-4805-A8D2-A12B30B17D9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312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77050" y="228600"/>
            <a:ext cx="2038350" cy="6096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62000" y="228600"/>
            <a:ext cx="5962650" cy="6096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3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Sept. 2009</a:t>
            </a:r>
          </a:p>
        </p:txBody>
      </p:sp>
      <p:sp>
        <p:nvSpPr>
          <p:cNvPr id="5" name="Rectangle 103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©Gao Yang, Ai Lab NJU</a:t>
            </a:r>
          </a:p>
        </p:txBody>
      </p:sp>
      <p:sp>
        <p:nvSpPr>
          <p:cNvPr id="6" name="Rectangle 103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F239B5-4822-4DF9-917B-1A8DF16CA16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9132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01000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62000" y="1295400"/>
            <a:ext cx="4000500" cy="5029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4914900" y="1295400"/>
            <a:ext cx="4000500" cy="5029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5" name="Rectangle 103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Sept. 2009</a:t>
            </a:r>
          </a:p>
        </p:txBody>
      </p:sp>
      <p:sp>
        <p:nvSpPr>
          <p:cNvPr id="6" name="Rectangle 103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©Gao Yang, Ai Lab NJU</a:t>
            </a:r>
          </a:p>
        </p:txBody>
      </p:sp>
      <p:sp>
        <p:nvSpPr>
          <p:cNvPr id="7" name="Rectangle 103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7D770E-5511-4442-A832-634F1B55AC3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8380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b="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b="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b="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09F355-B847-4AE8-8D76-60950087758E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69508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03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Sept. 2009</a:t>
            </a:r>
          </a:p>
        </p:txBody>
      </p:sp>
      <p:sp>
        <p:nvSpPr>
          <p:cNvPr id="5" name="Rectangle 103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©Gao Yang, Ai Lab NJU</a:t>
            </a:r>
          </a:p>
        </p:txBody>
      </p:sp>
      <p:sp>
        <p:nvSpPr>
          <p:cNvPr id="6" name="Rectangle 103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AEC4D8-5836-4561-8B0F-0FE35C5E0C7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1685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62000" y="1295400"/>
            <a:ext cx="40005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14900" y="1295400"/>
            <a:ext cx="40005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03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Sept. 2009</a:t>
            </a:r>
          </a:p>
        </p:txBody>
      </p:sp>
      <p:sp>
        <p:nvSpPr>
          <p:cNvPr id="6" name="Rectangle 103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©Gao Yang, Ai Lab NJU</a:t>
            </a:r>
          </a:p>
        </p:txBody>
      </p:sp>
      <p:sp>
        <p:nvSpPr>
          <p:cNvPr id="7" name="Rectangle 103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6AF99B-CF9D-4C21-ADCE-1948D5180A6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1771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03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Sept. 2009</a:t>
            </a:r>
          </a:p>
        </p:txBody>
      </p:sp>
      <p:sp>
        <p:nvSpPr>
          <p:cNvPr id="8" name="Rectangle 103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©Gao Yang, Ai Lab NJU</a:t>
            </a:r>
          </a:p>
        </p:txBody>
      </p:sp>
      <p:sp>
        <p:nvSpPr>
          <p:cNvPr id="9" name="Rectangle 103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AF01A7-68BC-4D30-8E94-7DEE55D9E21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0643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03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Sept. 2009</a:t>
            </a:r>
          </a:p>
        </p:txBody>
      </p:sp>
      <p:sp>
        <p:nvSpPr>
          <p:cNvPr id="4" name="Rectangle 103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©Gao Yang, Ai Lab NJU</a:t>
            </a:r>
          </a:p>
        </p:txBody>
      </p:sp>
      <p:sp>
        <p:nvSpPr>
          <p:cNvPr id="5" name="Rectangle 103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1DE965-39B3-41ED-8317-D531ADAEF52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0812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3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Sept. 2009</a:t>
            </a:r>
          </a:p>
        </p:txBody>
      </p:sp>
      <p:sp>
        <p:nvSpPr>
          <p:cNvPr id="3" name="Rectangle 103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©Gao Yang, Ai Lab NJU</a:t>
            </a:r>
          </a:p>
        </p:txBody>
      </p:sp>
      <p:sp>
        <p:nvSpPr>
          <p:cNvPr id="4" name="Rectangle 103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1F1CD5-216C-46AD-B64A-5A9979C2464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9429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03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Sept. 2009</a:t>
            </a:r>
          </a:p>
        </p:txBody>
      </p:sp>
      <p:sp>
        <p:nvSpPr>
          <p:cNvPr id="6" name="Rectangle 103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©Gao Yang, Ai Lab NJU</a:t>
            </a:r>
          </a:p>
        </p:txBody>
      </p:sp>
      <p:sp>
        <p:nvSpPr>
          <p:cNvPr id="7" name="Rectangle 103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C0BC694-E15F-4643-89E5-D96B30E1B48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8514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03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Sept. 2009</a:t>
            </a:r>
          </a:p>
        </p:txBody>
      </p:sp>
      <p:sp>
        <p:nvSpPr>
          <p:cNvPr id="6" name="Rectangle 103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©Gao Yang, Ai Lab NJU</a:t>
            </a:r>
          </a:p>
        </p:txBody>
      </p:sp>
      <p:sp>
        <p:nvSpPr>
          <p:cNvPr id="7" name="Rectangle 103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F34658-5152-4D3C-8FEF-22E62901151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00780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Group 1026"/>
          <p:cNvGrpSpPr>
            <a:grpSpLocks/>
          </p:cNvGrpSpPr>
          <p:nvPr/>
        </p:nvGrpSpPr>
        <p:grpSpPr bwMode="auto">
          <a:xfrm>
            <a:off x="0" y="0"/>
            <a:ext cx="3200400" cy="6858000"/>
            <a:chOff x="0" y="0"/>
            <a:chExt cx="2016" cy="4320"/>
          </a:xfrm>
        </p:grpSpPr>
        <p:sp>
          <p:nvSpPr>
            <p:cNvPr id="1036" name="Rectangle 1027"/>
            <p:cNvSpPr>
              <a:spLocks noChangeArrowheads="1"/>
            </p:cNvSpPr>
            <p:nvPr/>
          </p:nvSpPr>
          <p:spPr bwMode="auto">
            <a:xfrm>
              <a:off x="0" y="0"/>
              <a:ext cx="480" cy="4320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37" name="Rectangle 1028"/>
            <p:cNvSpPr>
              <a:spLocks noChangeArrowheads="1"/>
            </p:cNvSpPr>
            <p:nvPr/>
          </p:nvSpPr>
          <p:spPr bwMode="auto">
            <a:xfrm>
              <a:off x="432" y="0"/>
              <a:ext cx="1584" cy="6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</a:endParaRPr>
            </a:p>
          </p:txBody>
        </p:sp>
      </p:grpSp>
      <p:sp>
        <p:nvSpPr>
          <p:cNvPr id="1027" name="AutoShape 1029"/>
          <p:cNvSpPr>
            <a:spLocks noChangeArrowheads="1"/>
          </p:cNvSpPr>
          <p:nvPr/>
        </p:nvSpPr>
        <p:spPr bwMode="auto">
          <a:xfrm>
            <a:off x="762000" y="762000"/>
            <a:ext cx="5105400" cy="609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b="0">
              <a:solidFill>
                <a:schemeClr val="tx1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7172" name="Rectangle 1030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228600"/>
            <a:ext cx="8001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endParaRPr lang="zh-CN" altLang="zh-CN"/>
          </a:p>
        </p:txBody>
      </p:sp>
      <p:sp>
        <p:nvSpPr>
          <p:cNvPr id="7173" name="Rectangle 1031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1295400"/>
            <a:ext cx="81534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  <p:sp>
        <p:nvSpPr>
          <p:cNvPr id="3080" name="Rectangle 103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934200" y="6400800"/>
            <a:ext cx="1905000" cy="30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kumimoji="0"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Sept. 2009</a:t>
            </a:r>
          </a:p>
        </p:txBody>
      </p:sp>
      <p:sp>
        <p:nvSpPr>
          <p:cNvPr id="3081" name="Rectangle 103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62000" y="6400800"/>
            <a:ext cx="3733800" cy="30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kumimoji="0" sz="1400" b="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©Gao Yang, Ai Lab NJU</a:t>
            </a:r>
          </a:p>
        </p:txBody>
      </p:sp>
      <p:sp>
        <p:nvSpPr>
          <p:cNvPr id="3082" name="Rectangle 103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138" y="6343650"/>
            <a:ext cx="587375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  <a:spAutoFit/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kumimoji="0" sz="2600">
                <a:solidFill>
                  <a:schemeClr val="bg1"/>
                </a:solidFill>
                <a:ea typeface="宋体" panose="02010600030101010101" pitchFamily="2" charset="-122"/>
              </a:defRPr>
            </a:lvl1pPr>
          </a:lstStyle>
          <a:p>
            <a:fld id="{5C6FC9F5-9F07-432F-9700-885A887D08E8}" type="slidenum">
              <a:rPr lang="en-US" altLang="zh-CN"/>
              <a:pPr/>
              <a:t>‹#›</a:t>
            </a:fld>
            <a:endParaRPr lang="en-US" altLang="zh-CN"/>
          </a:p>
        </p:txBody>
      </p:sp>
      <p:grpSp>
        <p:nvGrpSpPr>
          <p:cNvPr id="7177" name="Group 1035"/>
          <p:cNvGrpSpPr>
            <a:grpSpLocks/>
          </p:cNvGrpSpPr>
          <p:nvPr/>
        </p:nvGrpSpPr>
        <p:grpSpPr bwMode="auto">
          <a:xfrm>
            <a:off x="685800" y="990600"/>
            <a:ext cx="6934200" cy="152400"/>
            <a:chOff x="144" y="1248"/>
            <a:chExt cx="4656" cy="201"/>
          </a:xfrm>
        </p:grpSpPr>
        <p:sp>
          <p:nvSpPr>
            <p:cNvPr id="1034" name="AutoShape 1036"/>
            <p:cNvSpPr>
              <a:spLocks noChangeArrowheads="1"/>
            </p:cNvSpPr>
            <p:nvPr/>
          </p:nvSpPr>
          <p:spPr bwMode="auto">
            <a:xfrm>
              <a:off x="384" y="1248"/>
              <a:ext cx="4416" cy="201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35" name="AutoShape 1037"/>
            <p:cNvSpPr>
              <a:spLocks noChangeArrowheads="1"/>
            </p:cNvSpPr>
            <p:nvPr/>
          </p:nvSpPr>
          <p:spPr bwMode="auto">
            <a:xfrm flipH="1">
              <a:off x="144" y="1248"/>
              <a:ext cx="248" cy="201"/>
            </a:xfrm>
            <a:prstGeom prst="flowChartDelay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</p:sldLayoutIdLst>
  <p:hf hd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2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200" b="1">
          <a:solidFill>
            <a:srgbClr val="000000"/>
          </a:solidFill>
          <a:latin typeface="Arial" charset="0"/>
          <a:ea typeface="黑体" pitchFamily="49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200" b="1">
          <a:solidFill>
            <a:srgbClr val="000000"/>
          </a:solidFill>
          <a:latin typeface="Arial" charset="0"/>
          <a:ea typeface="黑体" pitchFamily="49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200" b="1">
          <a:solidFill>
            <a:srgbClr val="000000"/>
          </a:solidFill>
          <a:latin typeface="Arial" charset="0"/>
          <a:ea typeface="黑体" pitchFamily="49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200" b="1">
          <a:solidFill>
            <a:srgbClr val="000000"/>
          </a:solidFill>
          <a:latin typeface="Arial" charset="0"/>
          <a:ea typeface="黑体" pitchFamily="49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200" b="1">
          <a:solidFill>
            <a:srgbClr val="000000"/>
          </a:solidFill>
          <a:latin typeface="Arial" charset="0"/>
          <a:ea typeface="黑体" pitchFamily="49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200" b="1">
          <a:solidFill>
            <a:srgbClr val="000000"/>
          </a:solidFill>
          <a:latin typeface="Arial" charset="0"/>
          <a:ea typeface="黑体" pitchFamily="49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200" b="1">
          <a:solidFill>
            <a:srgbClr val="000000"/>
          </a:solidFill>
          <a:latin typeface="Arial" charset="0"/>
          <a:ea typeface="黑体" pitchFamily="49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200" b="1">
          <a:solidFill>
            <a:srgbClr val="000000"/>
          </a:solidFill>
          <a:latin typeface="Arial" charset="0"/>
          <a:ea typeface="黑体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kumimoji="1" sz="2400" b="1">
          <a:solidFill>
            <a:schemeClr val="hlink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kumimoji="1" sz="2400" b="1">
          <a:solidFill>
            <a:schemeClr val="hlink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kumimoji="1" sz="2000" b="1">
          <a:solidFill>
            <a:schemeClr val="hlink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kumimoji="1" b="1">
          <a:solidFill>
            <a:schemeClr val="hlink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l"/>
        <a:defRPr kumimoji="1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qiao.github.io/PathFinding.js/visual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qiao.github.io/PathFinding.js/visual" TargetMode="Externa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algn="ctr" eaLnBrk="1" hangingPunct="1"/>
            <a:r>
              <a:rPr lang="en-US" altLang="zh-CN" sz="3200" dirty="0"/>
              <a:t>AI Planning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ctrTitle" sz="quarter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 Technology</a:t>
            </a:r>
            <a:b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4000" dirty="0"/>
              <a:t>Lecture 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63623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STRIPS Planning: Semantics</a:t>
            </a:r>
            <a:endParaRPr lang="en-US" altLang="zh-CN" dirty="0">
              <a:effectLst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10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1"/>
            <a:ext cx="7928124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29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FDR Planning: Syntax</a:t>
            </a:r>
            <a:endParaRPr lang="en-US" altLang="zh-CN" dirty="0">
              <a:effectLst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11</a:t>
            </a:fld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741112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279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FDR Encoding of “TSP”</a:t>
            </a:r>
            <a:endParaRPr lang="en-US" altLang="zh-CN" dirty="0">
              <a:effectLst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12</a:t>
            </a:fld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196752"/>
            <a:ext cx="7651862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007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FDR Planning: Semantics</a:t>
            </a:r>
            <a:endParaRPr lang="en-US" altLang="zh-CN" dirty="0">
              <a:effectLst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13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1"/>
            <a:ext cx="7772781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761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PDDL</a:t>
            </a:r>
            <a:endParaRPr lang="en-US" altLang="zh-CN" dirty="0">
              <a:effectLst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14</a:t>
            </a:fld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3" y="1268760"/>
            <a:ext cx="6649097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0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PDDL Design Principle: Schematic Encodings</a:t>
            </a:r>
            <a:endParaRPr lang="en-US" altLang="zh-CN" sz="2800" dirty="0">
              <a:effectLst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15</a:t>
            </a:fld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1"/>
            <a:ext cx="7670988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48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Schematic Encodings Example</a:t>
            </a:r>
            <a:endParaRPr lang="en-US" altLang="zh-CN" sz="2800" dirty="0">
              <a:effectLst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16</a:t>
            </a:fld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772816"/>
            <a:ext cx="6141468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65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PDDL Basics</a:t>
            </a:r>
            <a:endParaRPr lang="en-US" altLang="zh-CN" sz="2800" dirty="0">
              <a:effectLst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17</a:t>
            </a:fld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12776"/>
            <a:ext cx="6988426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01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PDDL Domain Files</a:t>
            </a:r>
            <a:endParaRPr lang="en-US" altLang="zh-CN" sz="2800" dirty="0">
              <a:effectLst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18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340769"/>
            <a:ext cx="7147225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45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Example </a:t>
            </a:r>
            <a:r>
              <a:rPr lang="en-US" altLang="zh-CN" sz="2400" dirty="0" err="1"/>
              <a:t>Blocksworld</a:t>
            </a:r>
            <a:endParaRPr lang="en-US" altLang="zh-CN" sz="2400" dirty="0">
              <a:effectLst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19</a:t>
            </a:fld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196752"/>
            <a:ext cx="6696744" cy="254798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b="10558"/>
          <a:stretch/>
        </p:blipFill>
        <p:spPr>
          <a:xfrm>
            <a:off x="899592" y="3501008"/>
            <a:ext cx="6928316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17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64A8EB-8CD5-F048-83C4-2A6295794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81C73B-9681-D34C-A6B3-728705BCA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A82954-9CDE-1D4A-A4B9-FCDF77C08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2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1382E0-D154-9A42-9EF4-9BD1224B8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71" y="116632"/>
            <a:ext cx="9144000" cy="606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473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PDDL Grammar: Action Schema</a:t>
            </a:r>
            <a:endParaRPr lang="en-US" altLang="zh-CN" sz="2400" dirty="0">
              <a:effectLst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20</a:t>
            </a:fld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268760"/>
            <a:ext cx="5256584" cy="26894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4005064"/>
            <a:ext cx="5361323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86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PDDL Problem Files</a:t>
            </a:r>
            <a:endParaRPr lang="en-US" altLang="zh-CN" sz="2400" dirty="0">
              <a:effectLst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21</a:t>
            </a:fld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196752"/>
            <a:ext cx="6320786" cy="22322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3429000"/>
            <a:ext cx="4652825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62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AI Planners and Tools</a:t>
            </a:r>
            <a:endParaRPr lang="en-US" altLang="zh-CN" sz="2400" dirty="0">
              <a:effectLst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22</a:t>
            </a:fld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204864"/>
            <a:ext cx="7242092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32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Planning as Classical Search</a:t>
            </a:r>
            <a:endParaRPr lang="en-US" altLang="zh-CN" sz="2400" dirty="0">
              <a:effectLst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23</a:t>
            </a:fld>
            <a:endParaRPr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827584" y="1196752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0"/>
              </a:spcBef>
            </a:pP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There are three independent choices to make:</a:t>
            </a:r>
            <a:endParaRPr lang="zh-CN" altLang="en-US" sz="2000" b="0" dirty="0">
              <a:solidFill>
                <a:srgbClr val="00000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606474"/>
            <a:ext cx="5400600" cy="167442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3284984"/>
            <a:ext cx="5407948" cy="172819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5012190"/>
            <a:ext cx="5472608" cy="171316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200" y="2996952"/>
            <a:ext cx="2700709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540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Heuristic Search</a:t>
            </a:r>
            <a:endParaRPr lang="en-US" altLang="zh-CN" sz="2400" dirty="0">
              <a:effectLst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24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412776"/>
            <a:ext cx="7009113" cy="345638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71600" y="5157192"/>
            <a:ext cx="720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Live Demo vs. Breadth-First Search: </a:t>
            </a:r>
            <a:r>
              <a:rPr lang="en-US" altLang="zh-CN" sz="1800" b="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hlinkClick r:id="rId3"/>
              </a:rPr>
              <a:t>http://</a:t>
            </a:r>
            <a:r>
              <a:rPr lang="en-US" altLang="zh-CN" sz="1800" b="0" dirty="0" err="1">
                <a:solidFill>
                  <a:srgbClr val="0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hlinkClick r:id="rId3"/>
              </a:rPr>
              <a:t>qiao.github.io</a:t>
            </a:r>
            <a:r>
              <a:rPr lang="en-US" altLang="zh-CN" sz="1800" b="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hlinkClick r:id="rId3"/>
              </a:rPr>
              <a:t>/</a:t>
            </a:r>
            <a:r>
              <a:rPr lang="en-US" altLang="zh-CN" sz="1800" b="0" dirty="0" err="1">
                <a:solidFill>
                  <a:srgbClr val="0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hlinkClick r:id="rId3"/>
              </a:rPr>
              <a:t>PathFinding.js</a:t>
            </a:r>
            <a:r>
              <a:rPr lang="en-US" altLang="zh-CN" sz="1800" b="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hlinkClick r:id="rId3"/>
              </a:rPr>
              <a:t>/visual</a:t>
            </a:r>
            <a:endParaRPr lang="zh-CN" alt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7705707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sz="2800" dirty="0"/>
                  <a:t>Optimal heuristic value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1601" b="-27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772816"/>
            <a:ext cx="3456383" cy="290077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107448" y="5157192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2000" b="0" dirty="0" err="1">
                <a:solidFill>
                  <a:srgbClr val="000000"/>
                </a:solidFill>
              </a:rPr>
              <a:t>Dijkstra</a:t>
            </a:r>
            <a:endParaRPr lang="zh-CN" altLang="en-US" sz="2000" b="0" dirty="0">
              <a:solidFill>
                <a:srgbClr val="00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372200" y="5157192"/>
            <a:ext cx="1217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2000" b="0" dirty="0">
                <a:solidFill>
                  <a:srgbClr val="000000"/>
                </a:solidFill>
              </a:rPr>
              <a:t>           A*</a:t>
            </a:r>
            <a:endParaRPr lang="zh-CN" altLang="en-US" sz="2000" b="0" dirty="0">
              <a:solidFill>
                <a:srgbClr val="000000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1771283"/>
            <a:ext cx="3290055" cy="290230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931937" y="6165304"/>
            <a:ext cx="59075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http://qiao.github.io/PathFinding.js/visual</a:t>
            </a:r>
            <a:endParaRPr lang="zh-CN" alt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8935434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A∗ Algorithm</a:t>
            </a:r>
            <a:endParaRPr lang="en-US" altLang="zh-CN" sz="2400" dirty="0">
              <a:effectLst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26</a:t>
            </a:fld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5976664" cy="403244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27584" y="5373216"/>
            <a:ext cx="73448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0"/>
              </a:spcBef>
            </a:pP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the most commonly used algorithm for optimal planning 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</a:pP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rarely used for satisficing planning 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</a:pP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optimal if h is admissible and/or consistent</a:t>
            </a:r>
            <a:endParaRPr lang="zh-CN" altLang="en-US" sz="2000" b="0" dirty="0">
              <a:solidFill>
                <a:srgbClr val="00000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778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Weighted A∗ Algorithm</a:t>
            </a:r>
            <a:endParaRPr lang="en-US" altLang="zh-CN" sz="2400" dirty="0">
              <a:effectLst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27</a:t>
            </a:fld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484784"/>
            <a:ext cx="6064314" cy="410445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27584" y="5661248"/>
            <a:ext cx="73448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0"/>
              </a:spcBef>
            </a:pP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one of the most commonly used algorithms for satisficing planning 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</a:pP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for W &gt; 1, can prove similar properties to A∗ , replacing 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optimal 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with 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bounded suboptimal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: generated solutions are at most a factor W as long as optimal ones</a:t>
            </a:r>
            <a:endParaRPr lang="zh-CN" altLang="en-US" sz="2000" b="0" dirty="0">
              <a:solidFill>
                <a:srgbClr val="00000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3390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Heuristic Functions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28</a:t>
            </a:fld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340768"/>
            <a:ext cx="6919916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435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Properties of Individual Heuristic Functions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29</a:t>
            </a:fld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196752"/>
            <a:ext cx="7055830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01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D18E2D-28CC-4D43-8137-257DF8CA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E45C91-A92E-4443-8262-C44FE1E7A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B6A1A6-2793-2C40-B973-12B4551AB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3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F03499-E1FC-B64C-A71A-215AE91DA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12" y="744258"/>
            <a:ext cx="4313046" cy="55993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D55D58D-2D34-764D-B8EB-12A51BA44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442" y="1124744"/>
            <a:ext cx="4489639" cy="388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114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Five Families of Heuristics Value Functions</a:t>
            </a:r>
            <a:endParaRPr kumimoji="1"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How do we come up with heuristics for general problems? </a:t>
            </a: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five major approaches in the literature</a:t>
            </a:r>
          </a:p>
          <a:p>
            <a:r>
              <a:rPr lang="en-US" altLang="zh-CN" sz="1800" dirty="0">
                <a:solidFill>
                  <a:srgbClr val="000000"/>
                </a:solidFill>
              </a:rPr>
              <a:t>delete relaxation </a:t>
            </a:r>
          </a:p>
          <a:p>
            <a:r>
              <a:rPr lang="en-US" altLang="zh-CN" sz="1800" dirty="0">
                <a:solidFill>
                  <a:srgbClr val="000000"/>
                </a:solidFill>
              </a:rPr>
              <a:t>abstraction</a:t>
            </a:r>
          </a:p>
          <a:p>
            <a:r>
              <a:rPr lang="en-US" altLang="zh-CN" sz="1800" dirty="0">
                <a:solidFill>
                  <a:srgbClr val="000000"/>
                </a:solidFill>
              </a:rPr>
              <a:t>critical paths</a:t>
            </a:r>
          </a:p>
          <a:p>
            <a:r>
              <a:rPr lang="en-US" altLang="zh-CN" sz="1800" dirty="0">
                <a:solidFill>
                  <a:srgbClr val="000000"/>
                </a:solidFill>
              </a:rPr>
              <a:t>landmarks </a:t>
            </a:r>
          </a:p>
          <a:p>
            <a:r>
              <a:rPr lang="en-US" altLang="zh-CN" sz="1800" dirty="0">
                <a:solidFill>
                  <a:srgbClr val="000000"/>
                </a:solidFill>
              </a:rPr>
              <a:t>network flows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30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84" y="2462212"/>
            <a:ext cx="359092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3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Heuristic Value Functions: Delete Relaxation</a:t>
            </a:r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31</a:t>
            </a:fld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060848"/>
            <a:ext cx="6315075" cy="3981450"/>
          </a:xfrm>
          <a:prstGeom prst="rect">
            <a:avLst/>
          </a:prstGeom>
        </p:spPr>
      </p:pic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762000" y="1295400"/>
            <a:ext cx="8153400" cy="50292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Delete Relaxation: Estimate cost to goal by considering simpler planning task </a:t>
            </a:r>
            <a:r>
              <a:rPr lang="en-US" altLang="zh-CN" sz="1800" dirty="0">
                <a:solidFill>
                  <a:srgbClr val="FF3300"/>
                </a:solidFill>
              </a:rPr>
              <a:t>without negative side effects of actions, </a:t>
            </a:r>
            <a:r>
              <a:rPr lang="en-US" altLang="zh-CN" sz="1800" dirty="0">
                <a:solidFill>
                  <a:srgbClr val="000000"/>
                </a:solidFill>
              </a:rPr>
              <a:t>ignore “bad effects” of actions.</a:t>
            </a:r>
          </a:p>
        </p:txBody>
      </p:sp>
    </p:spTree>
    <p:extLst>
      <p:ext uri="{BB962C8B-B14F-4D97-AF65-F5344CB8AC3E}">
        <p14:creationId xmlns:p14="http://schemas.microsoft.com/office/powerpoint/2010/main" val="4259932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Heuristic Value Functions : Delete Relaxation</a:t>
            </a:r>
            <a:endParaRPr kumimoji="1"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32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196752"/>
            <a:ext cx="6912768" cy="11259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276872"/>
            <a:ext cx="7046912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9658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Optimal Relaxed Heuristic Value</a:t>
            </a:r>
            <a:r>
              <a:rPr lang="zh-CN" altLang="en-US" sz="2400" dirty="0"/>
              <a:t> </a:t>
            </a:r>
            <a:r>
              <a:rPr lang="en-US" altLang="zh-CN" sz="2400" dirty="0"/>
              <a:t>Function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CN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CN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</a:rPr>
                  <a:t> : minimal total cost to reach the goal from s</a:t>
                </a: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endParaRPr lang="en-US" altLang="zh-CN" sz="1800" dirty="0">
                  <a:solidFill>
                    <a:srgbClr val="000000"/>
                  </a:solidFill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endParaRPr lang="en-US" altLang="zh-CN" sz="1800" dirty="0">
                  <a:solidFill>
                    <a:srgbClr val="000000"/>
                  </a:solidFill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n-US" altLang="zh-CN" sz="1800" dirty="0">
                    <a:solidFill>
                      <a:srgbClr val="000000"/>
                    </a:solidFill>
                  </a:rPr>
                  <a:t>NP-hard to compute (</a:t>
                </a:r>
                <a:r>
                  <a:rPr lang="en-US" altLang="zh-CN" sz="1800" dirty="0" err="1">
                    <a:solidFill>
                      <a:srgbClr val="000000"/>
                    </a:solidFill>
                  </a:rPr>
                  <a:t>Bylander</a:t>
                </a:r>
                <a:r>
                  <a:rPr lang="en-US" altLang="zh-CN" sz="1800" dirty="0">
                    <a:solidFill>
                      <a:srgbClr val="000000"/>
                    </a:solidFill>
                  </a:rPr>
                  <a:t>, AIJ 1994) or approximate by constant factor (Betz &amp; </a:t>
                </a:r>
                <a:r>
                  <a:rPr lang="en-US" altLang="zh-CN" sz="1800" dirty="0" err="1">
                    <a:solidFill>
                      <a:srgbClr val="000000"/>
                    </a:solidFill>
                  </a:rPr>
                  <a:t>Helmert</a:t>
                </a:r>
                <a:r>
                  <a:rPr lang="en-US" altLang="zh-CN" sz="1800" dirty="0">
                    <a:solidFill>
                      <a:srgbClr val="000000"/>
                    </a:solidFill>
                  </a:rPr>
                  <a:t>, KI 2009)</a:t>
                </a:r>
              </a:p>
              <a:p>
                <a:pPr lvl="1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n-US" altLang="zh-CN" sz="1800" dirty="0">
                    <a:solidFill>
                      <a:srgbClr val="000000"/>
                    </a:solidFill>
                  </a:rPr>
                  <a:t>use polynomial-time approximation, e.g. FF heuristic uses cost of possibly suboptimal plan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5" t="-1212" r="-10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33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712304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Delete Relaxation Heuristics in the Literature</a:t>
            </a:r>
            <a:endParaRPr kumimoji="1"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Delete relaxation heuristics in the literature (</a:t>
            </a:r>
            <a:r>
              <a:rPr lang="en-US" altLang="zh-CN" sz="2000" dirty="0">
                <a:solidFill>
                  <a:srgbClr val="FF0000"/>
                </a:solidFill>
              </a:rPr>
              <a:t>admissible</a:t>
            </a:r>
            <a:r>
              <a:rPr lang="en-US" altLang="zh-CN" sz="2000" dirty="0">
                <a:solidFill>
                  <a:srgbClr val="000000"/>
                </a:solidFill>
              </a:rPr>
              <a:t> in red): </a:t>
            </a:r>
          </a:p>
          <a:p>
            <a:pPr>
              <a:lnSpc>
                <a:spcPct val="90000"/>
              </a:lnSpc>
            </a:pPr>
            <a:r>
              <a:rPr lang="en-US" altLang="zh-CN" sz="2000" dirty="0">
                <a:solidFill>
                  <a:srgbClr val="FF0000"/>
                </a:solidFill>
              </a:rPr>
              <a:t>max heuristic </a:t>
            </a:r>
            <a:r>
              <a:rPr lang="en-US" altLang="zh-CN" sz="2000" dirty="0">
                <a:solidFill>
                  <a:srgbClr val="000000"/>
                </a:solidFill>
              </a:rPr>
              <a:t>(</a:t>
            </a:r>
            <a:r>
              <a:rPr lang="en-US" altLang="zh-CN" sz="2000" dirty="0" err="1">
                <a:solidFill>
                  <a:srgbClr val="000000"/>
                </a:solidFill>
              </a:rPr>
              <a:t>Bonet</a:t>
            </a:r>
            <a:r>
              <a:rPr lang="en-US" altLang="zh-CN" sz="2000" dirty="0">
                <a:solidFill>
                  <a:srgbClr val="000000"/>
                </a:solidFill>
              </a:rPr>
              <a:t> &amp; </a:t>
            </a:r>
            <a:r>
              <a:rPr lang="en-US" altLang="zh-CN" sz="2000" dirty="0" err="1">
                <a:solidFill>
                  <a:srgbClr val="000000"/>
                </a:solidFill>
              </a:rPr>
              <a:t>Geffner</a:t>
            </a:r>
            <a:r>
              <a:rPr lang="en-US" altLang="zh-CN" sz="2000" dirty="0">
                <a:solidFill>
                  <a:srgbClr val="000000"/>
                </a:solidFill>
              </a:rPr>
              <a:t>, ECP 1999; AIJ 2001) </a:t>
            </a:r>
          </a:p>
          <a:p>
            <a:pPr>
              <a:lnSpc>
                <a:spcPct val="90000"/>
              </a:lnSpc>
            </a:pPr>
            <a:r>
              <a:rPr lang="en-US" altLang="zh-CN" sz="2000" dirty="0">
                <a:solidFill>
                  <a:srgbClr val="000000"/>
                </a:solidFill>
              </a:rPr>
              <a:t>additive heuristic (</a:t>
            </a:r>
            <a:r>
              <a:rPr lang="en-US" altLang="zh-CN" sz="2000" dirty="0" err="1">
                <a:solidFill>
                  <a:srgbClr val="000000"/>
                </a:solidFill>
              </a:rPr>
              <a:t>Bonet</a:t>
            </a:r>
            <a:r>
              <a:rPr lang="en-US" altLang="zh-CN" sz="2000" dirty="0">
                <a:solidFill>
                  <a:srgbClr val="000000"/>
                </a:solidFill>
              </a:rPr>
              <a:t> &amp; </a:t>
            </a:r>
            <a:r>
              <a:rPr lang="en-US" altLang="zh-CN" sz="2000" dirty="0" err="1">
                <a:solidFill>
                  <a:srgbClr val="000000"/>
                </a:solidFill>
              </a:rPr>
              <a:t>Geffner</a:t>
            </a:r>
            <a:r>
              <a:rPr lang="en-US" altLang="zh-CN" sz="2000" dirty="0">
                <a:solidFill>
                  <a:srgbClr val="000000"/>
                </a:solidFill>
              </a:rPr>
              <a:t>, ECP 1999; AIJ 2001) </a:t>
            </a:r>
          </a:p>
          <a:p>
            <a:pPr>
              <a:lnSpc>
                <a:spcPct val="90000"/>
              </a:lnSpc>
            </a:pPr>
            <a:r>
              <a:rPr lang="en-US" altLang="zh-CN" sz="2000" dirty="0">
                <a:solidFill>
                  <a:srgbClr val="000000"/>
                </a:solidFill>
              </a:rPr>
              <a:t>FF heuristic, </a:t>
            </a:r>
            <a:r>
              <a:rPr lang="en-US" altLang="zh-CN" sz="2000" dirty="0">
                <a:solidFill>
                  <a:srgbClr val="FF0000"/>
                </a:solidFill>
              </a:rPr>
              <a:t>h + heuristic </a:t>
            </a:r>
            <a:r>
              <a:rPr lang="en-US" altLang="zh-CN" sz="2000" dirty="0">
                <a:solidFill>
                  <a:srgbClr val="000000"/>
                </a:solidFill>
              </a:rPr>
              <a:t>(Hoffmann &amp; </a:t>
            </a:r>
            <a:r>
              <a:rPr lang="en-US" altLang="zh-CN" sz="2000" dirty="0" err="1">
                <a:solidFill>
                  <a:srgbClr val="000000"/>
                </a:solidFill>
              </a:rPr>
              <a:t>Nebel</a:t>
            </a:r>
            <a:r>
              <a:rPr lang="en-US" altLang="zh-CN" sz="2000" dirty="0">
                <a:solidFill>
                  <a:srgbClr val="000000"/>
                </a:solidFill>
              </a:rPr>
              <a:t>, JAIR 2001) </a:t>
            </a:r>
          </a:p>
          <a:p>
            <a:pPr>
              <a:lnSpc>
                <a:spcPct val="90000"/>
              </a:lnSpc>
            </a:pPr>
            <a:r>
              <a:rPr lang="en-US" altLang="zh-CN" sz="2000" dirty="0">
                <a:solidFill>
                  <a:srgbClr val="000000"/>
                </a:solidFill>
              </a:rPr>
              <a:t>pairwise max heuristic (</a:t>
            </a:r>
            <a:r>
              <a:rPr lang="en-US" altLang="zh-CN" sz="2000" dirty="0" err="1">
                <a:solidFill>
                  <a:srgbClr val="000000"/>
                </a:solidFill>
              </a:rPr>
              <a:t>Mirkis</a:t>
            </a:r>
            <a:r>
              <a:rPr lang="en-US" altLang="zh-CN" sz="2000" dirty="0">
                <a:solidFill>
                  <a:srgbClr val="000000"/>
                </a:solidFill>
              </a:rPr>
              <a:t> &amp; </a:t>
            </a:r>
            <a:r>
              <a:rPr lang="en-US" altLang="zh-CN" sz="2000" dirty="0" err="1">
                <a:solidFill>
                  <a:srgbClr val="000000"/>
                </a:solidFill>
              </a:rPr>
              <a:t>Domshlak</a:t>
            </a:r>
            <a:r>
              <a:rPr lang="en-US" altLang="zh-CN" sz="2000" dirty="0">
                <a:solidFill>
                  <a:srgbClr val="000000"/>
                </a:solidFill>
              </a:rPr>
              <a:t>, ICAPS 2007) </a:t>
            </a:r>
          </a:p>
          <a:p>
            <a:pPr>
              <a:lnSpc>
                <a:spcPct val="90000"/>
              </a:lnSpc>
            </a:pPr>
            <a:r>
              <a:rPr lang="en-US" altLang="zh-CN" sz="2000" dirty="0">
                <a:solidFill>
                  <a:srgbClr val="000000"/>
                </a:solidFill>
              </a:rPr>
              <a:t>set-additive heuristic (</a:t>
            </a:r>
            <a:r>
              <a:rPr lang="en-US" altLang="zh-CN" sz="2000" dirty="0" err="1">
                <a:solidFill>
                  <a:srgbClr val="000000"/>
                </a:solidFill>
              </a:rPr>
              <a:t>Keyder</a:t>
            </a:r>
            <a:r>
              <a:rPr lang="en-US" altLang="zh-CN" sz="2000" dirty="0">
                <a:solidFill>
                  <a:srgbClr val="000000"/>
                </a:solidFill>
              </a:rPr>
              <a:t> &amp; </a:t>
            </a:r>
            <a:r>
              <a:rPr lang="en-US" altLang="zh-CN" sz="2000" dirty="0" err="1">
                <a:solidFill>
                  <a:srgbClr val="000000"/>
                </a:solidFill>
              </a:rPr>
              <a:t>Geffner</a:t>
            </a:r>
            <a:r>
              <a:rPr lang="en-US" altLang="zh-CN" sz="2000" dirty="0">
                <a:solidFill>
                  <a:srgbClr val="000000"/>
                </a:solidFill>
              </a:rPr>
              <a:t>, ECAI 2008) </a:t>
            </a:r>
          </a:p>
          <a:p>
            <a:pPr>
              <a:lnSpc>
                <a:spcPct val="90000"/>
              </a:lnSpc>
            </a:pPr>
            <a:r>
              <a:rPr lang="en-US" altLang="zh-CN" sz="2000" dirty="0">
                <a:solidFill>
                  <a:srgbClr val="000000"/>
                </a:solidFill>
              </a:rPr>
              <a:t>Steiner tree heuristic (</a:t>
            </a:r>
            <a:r>
              <a:rPr lang="en-US" altLang="zh-CN" sz="2000" dirty="0" err="1">
                <a:solidFill>
                  <a:srgbClr val="000000"/>
                </a:solidFill>
              </a:rPr>
              <a:t>Keyder</a:t>
            </a:r>
            <a:r>
              <a:rPr lang="en-US" altLang="zh-CN" sz="2000" dirty="0">
                <a:solidFill>
                  <a:srgbClr val="000000"/>
                </a:solidFill>
              </a:rPr>
              <a:t> &amp; </a:t>
            </a:r>
            <a:r>
              <a:rPr lang="en-US" altLang="zh-CN" sz="2000" dirty="0" err="1">
                <a:solidFill>
                  <a:srgbClr val="000000"/>
                </a:solidFill>
              </a:rPr>
              <a:t>Geffner</a:t>
            </a:r>
            <a:r>
              <a:rPr lang="en-US" altLang="zh-CN" sz="2000" dirty="0">
                <a:solidFill>
                  <a:srgbClr val="000000"/>
                </a:solidFill>
              </a:rPr>
              <a:t>, IJCAI 2009) </a:t>
            </a:r>
          </a:p>
          <a:p>
            <a:pPr>
              <a:lnSpc>
                <a:spcPct val="90000"/>
              </a:lnSpc>
            </a:pPr>
            <a:r>
              <a:rPr lang="en-US" altLang="zh-CN" sz="2000" dirty="0">
                <a:solidFill>
                  <a:srgbClr val="FF0000"/>
                </a:solidFill>
              </a:rPr>
              <a:t>landmark-cut heuristic</a:t>
            </a:r>
            <a:r>
              <a:rPr lang="en-US" altLang="zh-CN" sz="2000" dirty="0">
                <a:solidFill>
                  <a:srgbClr val="000000"/>
                </a:solidFill>
              </a:rPr>
              <a:t> (</a:t>
            </a:r>
            <a:r>
              <a:rPr lang="en-US" altLang="zh-CN" sz="2000" dirty="0" err="1">
                <a:solidFill>
                  <a:srgbClr val="000000"/>
                </a:solidFill>
              </a:rPr>
              <a:t>Helmert</a:t>
            </a:r>
            <a:r>
              <a:rPr lang="en-US" altLang="zh-CN" sz="2000" dirty="0">
                <a:solidFill>
                  <a:srgbClr val="000000"/>
                </a:solidFill>
              </a:rPr>
              <a:t> &amp; </a:t>
            </a:r>
            <a:r>
              <a:rPr lang="en-US" altLang="zh-CN" sz="2000" dirty="0" err="1">
                <a:solidFill>
                  <a:srgbClr val="000000"/>
                </a:solidFill>
              </a:rPr>
              <a:t>Domshlak</a:t>
            </a:r>
            <a:r>
              <a:rPr lang="en-US" altLang="zh-CN" sz="2000" dirty="0">
                <a:solidFill>
                  <a:srgbClr val="000000"/>
                </a:solidFill>
              </a:rPr>
              <a:t>, ICAPS 2009)</a:t>
            </a:r>
          </a:p>
          <a:p>
            <a:pPr>
              <a:lnSpc>
                <a:spcPct val="90000"/>
              </a:lnSpc>
            </a:pPr>
            <a:r>
              <a:rPr lang="en-US" altLang="zh-CN" sz="2000" dirty="0">
                <a:solidFill>
                  <a:srgbClr val="FF0000"/>
                </a:solidFill>
              </a:rPr>
              <a:t>improved LM-Cut </a:t>
            </a:r>
            <a:r>
              <a:rPr lang="en-US" altLang="zh-CN" sz="2000" dirty="0">
                <a:solidFill>
                  <a:srgbClr val="000000"/>
                </a:solidFill>
              </a:rPr>
              <a:t>(</a:t>
            </a:r>
            <a:r>
              <a:rPr lang="en-US" altLang="zh-CN" sz="2000" dirty="0" err="1">
                <a:solidFill>
                  <a:srgbClr val="000000"/>
                </a:solidFill>
              </a:rPr>
              <a:t>Bonet</a:t>
            </a:r>
            <a:r>
              <a:rPr lang="en-US" altLang="zh-CN" sz="2000" dirty="0">
                <a:solidFill>
                  <a:srgbClr val="000000"/>
                </a:solidFill>
              </a:rPr>
              <a:t> &amp; </a:t>
            </a:r>
            <a:r>
              <a:rPr lang="en-US" altLang="zh-CN" sz="2000" dirty="0" err="1">
                <a:solidFill>
                  <a:srgbClr val="000000"/>
                </a:solidFill>
              </a:rPr>
              <a:t>Helmert</a:t>
            </a:r>
            <a:r>
              <a:rPr lang="en-US" altLang="zh-CN" sz="2000" dirty="0">
                <a:solidFill>
                  <a:srgbClr val="000000"/>
                </a:solidFill>
              </a:rPr>
              <a:t>, ECAI 2010)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34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4869160"/>
            <a:ext cx="6638608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684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Heuristic Value Functions : Abstraction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35</a:t>
            </a:fld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2060848"/>
            <a:ext cx="4680520" cy="2881696"/>
          </a:xfrm>
          <a:prstGeom prst="rect">
            <a:avLst/>
          </a:prstGeom>
        </p:spPr>
      </p:pic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762000" y="1295400"/>
            <a:ext cx="8153400" cy="5301952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Abstraction: Estimate cost by projecting the state space to a smaller space (applying a graph homomorphism).</a:t>
            </a: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altLang="zh-CN" sz="1800" dirty="0">
              <a:solidFill>
                <a:srgbClr val="000000"/>
              </a:solidFill>
            </a:endParaRPr>
          </a:p>
          <a:p>
            <a:pPr marL="0" indent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                                       </a:t>
            </a:r>
            <a:r>
              <a:rPr lang="en-US" altLang="zh-CN" sz="1800" dirty="0" err="1">
                <a:solidFill>
                  <a:srgbClr val="FF0000"/>
                </a:solidFill>
              </a:rPr>
              <a:t>orginal</a:t>
            </a:r>
            <a:r>
              <a:rPr lang="en-US" altLang="zh-CN" sz="1800" dirty="0">
                <a:solidFill>
                  <a:srgbClr val="FF0000"/>
                </a:solidFill>
              </a:rPr>
              <a:t> state space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1800" dirty="0">
                <a:solidFill>
                  <a:srgbClr val="000000"/>
                </a:solidFill>
              </a:rPr>
              <a:t>state variable package: {L, R, A, B}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1800" dirty="0">
                <a:solidFill>
                  <a:srgbClr val="000000"/>
                </a:solidFill>
              </a:rPr>
              <a:t>state variable truck A: {L, R}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1800" dirty="0">
                <a:solidFill>
                  <a:srgbClr val="000000"/>
                </a:solidFill>
              </a:rPr>
              <a:t>state variable truck B: {L, R}</a:t>
            </a:r>
          </a:p>
        </p:txBody>
      </p:sp>
    </p:spTree>
    <p:extLst>
      <p:ext uri="{BB962C8B-B14F-4D97-AF65-F5344CB8AC3E}">
        <p14:creationId xmlns:p14="http://schemas.microsoft.com/office/powerpoint/2010/main" val="29077332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Heuristic Value Functions : Abstraction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36</a:t>
            </a:fld>
            <a:endParaRPr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1988840"/>
            <a:ext cx="4803873" cy="3098409"/>
          </a:xfrm>
          <a:prstGeom prst="rect">
            <a:avLst/>
          </a:prstGeom>
        </p:spPr>
      </p:pic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762000" y="1295400"/>
            <a:ext cx="8153400" cy="50292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Abstraction: Estimate cost by projecting the state space to a smaller space (applying a graph homomorphism).</a:t>
            </a: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FF0000"/>
              </a:solidFill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FF0000"/>
                </a:solidFill>
              </a:rPr>
              <a:t>abstract state space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FF0000"/>
              </a:solidFill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Most edges correspond to several parallel transitions,  with different labels </a:t>
            </a:r>
          </a:p>
        </p:txBody>
      </p:sp>
    </p:spTree>
    <p:extLst>
      <p:ext uri="{BB962C8B-B14F-4D97-AF65-F5344CB8AC3E}">
        <p14:creationId xmlns:p14="http://schemas.microsoft.com/office/powerpoint/2010/main" val="37751229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Abstraction Heuristic Value Functions 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37</a:t>
            </a:fld>
            <a:endParaRPr lang="en-US" altLang="zh-CN" dirty="0"/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762000" y="1295400"/>
            <a:ext cx="8153400" cy="50292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FF0000"/>
              </a:solidFill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1295400"/>
            <a:ext cx="5832648" cy="422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273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741807"/>
            <a:ext cx="5015749" cy="217420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Abstraction Heuristic Value Functions </a:t>
            </a:r>
            <a:endParaRPr lang="zh-CN" altLang="en-US" sz="2400" dirty="0"/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762000" y="1295400"/>
            <a:ext cx="8153400" cy="55626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1800" dirty="0">
                <a:solidFill>
                  <a:srgbClr val="FF0000"/>
                </a:solidFill>
              </a:rPr>
              <a:t>Abstract state space </a:t>
            </a:r>
            <a:r>
              <a:rPr lang="en-US" altLang="zh-CN" sz="1800" dirty="0">
                <a:solidFill>
                  <a:srgbClr val="000000"/>
                </a:solidFill>
              </a:rPr>
              <a:t>is derived from original state space as specified by an </a:t>
            </a:r>
            <a:r>
              <a:rPr lang="en-US" altLang="zh-CN" sz="1800" dirty="0">
                <a:solidFill>
                  <a:srgbClr val="FF0000"/>
                </a:solidFill>
              </a:rPr>
              <a:t>abstraction function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altLang="zh-CN" sz="1800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1800" dirty="0">
                <a:solidFill>
                  <a:srgbClr val="FF0000"/>
                </a:solidFill>
              </a:rPr>
              <a:t>Abstraction function </a:t>
            </a:r>
            <a:r>
              <a:rPr lang="en-US" altLang="zh-CN" sz="1800" dirty="0">
                <a:solidFill>
                  <a:srgbClr val="000000"/>
                </a:solidFill>
              </a:rPr>
              <a:t>defines which states should be distinguished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1800" dirty="0">
                <a:solidFill>
                  <a:srgbClr val="000000"/>
                </a:solidFill>
              </a:rPr>
              <a:t>Preserve all original paths in abstract state space</a:t>
            </a: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 Abstraction heuristics are admissible and consistent.</a:t>
            </a: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FF0000"/>
              </a:solidFill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38</a:t>
            </a:fld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5013176"/>
            <a:ext cx="4997547" cy="11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001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Abstraction Heuristics in the Literature 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39</a:t>
            </a:fld>
            <a:endParaRPr lang="en-US" altLang="zh-CN" dirty="0"/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762000" y="1295400"/>
            <a:ext cx="8153400" cy="50292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FF0000"/>
              </a:solidFill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21" y="1329842"/>
            <a:ext cx="7155272" cy="36724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5172075"/>
            <a:ext cx="6457950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82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763F4E-16B5-9F49-99B1-596D68888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E19DF3-0B00-1A41-95F9-046C5A2FC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4E0005-0A90-504E-A6E1-87747DEE6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4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9E25D10-ABB8-1C40-BCFC-4AD0F7A60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9" y="655838"/>
            <a:ext cx="4300551" cy="53654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AF168A4-1FB2-E949-8369-186A38D67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353" y="595271"/>
            <a:ext cx="3850349" cy="566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6133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Landmarks Heuristic Value Function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40</a:t>
            </a:fld>
            <a:endParaRPr lang="en-US" altLang="zh-CN" dirty="0"/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762000" y="1295400"/>
            <a:ext cx="8153400" cy="5301952"/>
          </a:xfrm>
        </p:spPr>
        <p:txBody>
          <a:bodyPr/>
          <a:lstStyle/>
          <a:p>
            <a:pPr marL="0">
              <a:lnSpc>
                <a:spcPct val="9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rgbClr val="000000"/>
                </a:solidFill>
              </a:rPr>
              <a:t>Landmarks: An action set A is a landmark if all plans include an action from A. </a:t>
            </a:r>
          </a:p>
          <a:p>
            <a:pPr marL="400050" lvl="1">
              <a:lnSpc>
                <a:spcPct val="9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rgbClr val="000000"/>
                </a:solidFill>
              </a:rPr>
              <a:t>Compute a set of landmarks and use it to derive a cost estimate</a:t>
            </a: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20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20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20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20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20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20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20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20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rgbClr val="000000"/>
                </a:solidFill>
              </a:rPr>
              <a:t>Landmark:</a:t>
            </a:r>
          </a:p>
          <a:p>
            <a:pPr lvl="1">
              <a:lnSpc>
                <a:spcPct val="9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rgbClr val="000000"/>
                </a:solidFill>
              </a:rPr>
              <a:t>Action landmark</a:t>
            </a:r>
          </a:p>
          <a:p>
            <a:pPr lvl="1">
              <a:lnSpc>
                <a:spcPct val="9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rgbClr val="000000"/>
                </a:solidFill>
              </a:rPr>
              <a:t>Fact Landmark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636912"/>
            <a:ext cx="7246650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58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Landmarks Heuristic Value Function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41</a:t>
            </a:fld>
            <a:endParaRPr lang="en-US" altLang="zh-CN" dirty="0"/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762000" y="1295400"/>
            <a:ext cx="8153400" cy="5301952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Some landmarks:</a:t>
            </a: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1800" dirty="0">
                <a:solidFill>
                  <a:srgbClr val="000000"/>
                </a:solidFill>
              </a:rPr>
              <a:t>W = {a4} (cost 0)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1800" dirty="0">
                <a:solidFill>
                  <a:srgbClr val="000000"/>
                </a:solidFill>
              </a:rPr>
              <a:t>X = {a1, a2} (cost 3)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1800" dirty="0">
                <a:solidFill>
                  <a:srgbClr val="000000"/>
                </a:solidFill>
              </a:rPr>
              <a:t>Y = {a1, a3} (cost 3)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1800" dirty="0">
                <a:solidFill>
                  <a:srgbClr val="000000"/>
                </a:solidFill>
              </a:rPr>
              <a:t>Z = {a2, a3} (cost 4)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1800" dirty="0">
                <a:solidFill>
                  <a:srgbClr val="000000"/>
                </a:solidFill>
              </a:rPr>
              <a:t>but also: {a1, a2, a3} (cost 3), {a1, a2, a4} (cost 0), . . .</a:t>
            </a: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268760"/>
            <a:ext cx="7128792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4920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Exploiting Landmarks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42</a:t>
            </a:fld>
            <a:endParaRPr lang="en-US" altLang="zh-CN" dirty="0"/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762000" y="1295400"/>
            <a:ext cx="8153400" cy="5301952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Assume we are given landmark set L = {W , X, Y , Z}.</a:t>
            </a: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20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20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rgbClr val="000000"/>
                </a:solidFill>
              </a:rPr>
              <a:t>How do we exploit L for heuristics?</a:t>
            </a:r>
          </a:p>
          <a:p>
            <a:pPr lvl="1">
              <a:lnSpc>
                <a:spcPct val="9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rgbClr val="000000"/>
                </a:solidFill>
              </a:rPr>
              <a:t>sum of costs 0 + 3 + 3 + 4 = 10 </a:t>
            </a:r>
            <a:r>
              <a:rPr lang="en-US" altLang="zh-CN" sz="2000" dirty="0">
                <a:solidFill>
                  <a:srgbClr val="FF0000"/>
                </a:solidFill>
              </a:rPr>
              <a:t>inadmissible!</a:t>
            </a:r>
          </a:p>
          <a:p>
            <a:pPr lvl="1">
              <a:lnSpc>
                <a:spcPct val="9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rgbClr val="000000"/>
                </a:solidFill>
              </a:rPr>
              <a:t>maximum of costs: max {0, 3, 3, 4} = 4 </a:t>
            </a:r>
            <a:r>
              <a:rPr lang="en-US" altLang="zh-CN" sz="2000" dirty="0">
                <a:solidFill>
                  <a:srgbClr val="FF0000"/>
                </a:solidFill>
              </a:rPr>
              <a:t>weak</a:t>
            </a:r>
          </a:p>
          <a:p>
            <a:pPr lvl="1">
              <a:lnSpc>
                <a:spcPct val="9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rgbClr val="000000"/>
                </a:solidFill>
              </a:rPr>
              <a:t>best previous approach: </a:t>
            </a:r>
            <a:r>
              <a:rPr lang="en-US" altLang="zh-CN" sz="2000" dirty="0">
                <a:solidFill>
                  <a:srgbClr val="FF0000"/>
                </a:solidFill>
              </a:rPr>
              <a:t>optimal cost partitioning</a:t>
            </a:r>
          </a:p>
        </p:txBody>
      </p:sp>
    </p:spTree>
    <p:extLst>
      <p:ext uri="{BB962C8B-B14F-4D97-AF65-F5344CB8AC3E}">
        <p14:creationId xmlns:p14="http://schemas.microsoft.com/office/powerpoint/2010/main" val="17472607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b="3713"/>
          <a:stretch/>
        </p:blipFill>
        <p:spPr>
          <a:xfrm>
            <a:off x="827584" y="2959542"/>
            <a:ext cx="6448400" cy="378182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dirty="0"/>
              <a:t>Landmark Heuristics with Optimal Cost Partitioning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43</a:t>
            </a:fld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1206386"/>
            <a:ext cx="6548759" cy="182516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300192" y="635834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None/>
            </a:pPr>
            <a:r>
              <a:rPr lang="en-US" altLang="zh-CN" sz="1400" b="0" dirty="0">
                <a:solidFill>
                  <a:srgbClr val="000000"/>
                </a:solidFill>
              </a:rPr>
              <a:t> </a:t>
            </a:r>
            <a:r>
              <a:rPr lang="en-US" altLang="zh-CN" sz="1400" b="0" dirty="0" err="1">
                <a:solidFill>
                  <a:srgbClr val="000000"/>
                </a:solidFill>
              </a:rPr>
              <a:t>Karpas</a:t>
            </a:r>
            <a:r>
              <a:rPr lang="en-US" altLang="zh-CN" sz="1400" b="0" dirty="0">
                <a:solidFill>
                  <a:srgbClr val="000000"/>
                </a:solidFill>
              </a:rPr>
              <a:t> &amp; </a:t>
            </a:r>
            <a:r>
              <a:rPr lang="en-US" altLang="zh-CN" sz="1400" b="0" dirty="0" err="1">
                <a:solidFill>
                  <a:srgbClr val="000000"/>
                </a:solidFill>
              </a:rPr>
              <a:t>Domshlak</a:t>
            </a:r>
            <a:r>
              <a:rPr lang="en-US" altLang="zh-CN" sz="1400" b="0" dirty="0">
                <a:solidFill>
                  <a:srgbClr val="000000"/>
                </a:solidFill>
              </a:rPr>
              <a:t>, IJCAI 2009</a:t>
            </a:r>
            <a:endParaRPr lang="zh-CN" altLang="en-US" sz="14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6849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4083"/>
          <a:stretch/>
        </p:blipFill>
        <p:spPr>
          <a:xfrm>
            <a:off x="899592" y="1340768"/>
            <a:ext cx="6766122" cy="446449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dirty="0"/>
              <a:t>Landmark Heuristics with Optimal Cost Partitioning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44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750326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/>
              <a:t>对偶</a:t>
            </a:r>
            <a:r>
              <a:rPr lang="en-US" altLang="zh-CN" sz="2000" dirty="0"/>
              <a:t>LP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45</a:t>
            </a:fld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96752"/>
            <a:ext cx="6536055" cy="18305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27" y="3284984"/>
            <a:ext cx="6552728" cy="341238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660232" y="6434236"/>
            <a:ext cx="24657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1400" b="0" dirty="0" err="1">
                <a:solidFill>
                  <a:srgbClr val="000000"/>
                </a:solidFill>
              </a:rPr>
              <a:t>Bonet</a:t>
            </a:r>
            <a:r>
              <a:rPr lang="en-US" altLang="zh-CN" sz="1400" b="0" dirty="0">
                <a:solidFill>
                  <a:srgbClr val="000000"/>
                </a:solidFill>
              </a:rPr>
              <a:t> &amp; </a:t>
            </a:r>
            <a:r>
              <a:rPr lang="en-US" altLang="zh-CN" sz="1400" b="0" dirty="0" err="1">
                <a:solidFill>
                  <a:srgbClr val="000000"/>
                </a:solidFill>
              </a:rPr>
              <a:t>Helmert</a:t>
            </a:r>
            <a:r>
              <a:rPr lang="en-US" altLang="zh-CN" sz="1400" b="0" dirty="0">
                <a:solidFill>
                  <a:srgbClr val="000000"/>
                </a:solidFill>
              </a:rPr>
              <a:t>, ECAI 2010</a:t>
            </a:r>
            <a:endParaRPr lang="zh-CN" altLang="en-US" sz="14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1023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/>
              <a:t>对偶</a:t>
            </a:r>
            <a:r>
              <a:rPr lang="en-US" altLang="zh-CN" sz="2000" dirty="0"/>
              <a:t>LP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46</a:t>
            </a:fld>
            <a:endParaRPr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6660232" y="6434236"/>
            <a:ext cx="24657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1400" b="0" dirty="0" err="1">
                <a:solidFill>
                  <a:srgbClr val="000000"/>
                </a:solidFill>
              </a:rPr>
              <a:t>Bonet</a:t>
            </a:r>
            <a:r>
              <a:rPr lang="en-US" altLang="zh-CN" sz="1400" b="0" dirty="0">
                <a:solidFill>
                  <a:srgbClr val="000000"/>
                </a:solidFill>
              </a:rPr>
              <a:t> &amp; </a:t>
            </a:r>
            <a:r>
              <a:rPr lang="en-US" altLang="zh-CN" sz="1400" b="0" dirty="0" err="1">
                <a:solidFill>
                  <a:srgbClr val="000000"/>
                </a:solidFill>
              </a:rPr>
              <a:t>Helmert</a:t>
            </a:r>
            <a:r>
              <a:rPr lang="en-US" altLang="zh-CN" sz="1400" b="0" dirty="0">
                <a:solidFill>
                  <a:srgbClr val="000000"/>
                </a:solidFill>
              </a:rPr>
              <a:t>, ECAI 2010</a:t>
            </a:r>
            <a:endParaRPr lang="zh-CN" altLang="en-US" sz="1400" b="0" dirty="0">
              <a:solidFill>
                <a:srgbClr val="00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574" y="1484784"/>
            <a:ext cx="7037146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795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dirty="0"/>
              <a:t>Beyond Optimal Cost Partitioning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</a:rPr>
                  <a:t> is a good estimate, but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</a:rPr>
                  <a:t> ! Can we do better with the same information?</a:t>
                </a:r>
              </a:p>
              <a:p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r>
                  <a:rPr lang="en-US" altLang="zh-CN" sz="2000" dirty="0">
                    <a:solidFill>
                      <a:srgbClr val="FF3300"/>
                    </a:solidFill>
                  </a:rPr>
                  <a:t>Minimum hitting set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: {a1, a2, a4} with cost 3 + 4 + 0 = 7</a:t>
                </a:r>
                <a:endParaRPr lang="zh-CN" alt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24" t="-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47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2132856"/>
            <a:ext cx="7245946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624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dirty="0"/>
              <a:t>Landmark Heuristics in the Literature 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48</a:t>
            </a:fld>
            <a:endParaRPr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3" y="1340768"/>
            <a:ext cx="6912768" cy="292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388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Network Flows Heuristic Value Function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49</a:t>
            </a:fld>
            <a:endParaRPr lang="en-US" altLang="zh-CN" dirty="0"/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762000" y="1295400"/>
            <a:ext cx="8153400" cy="5301952"/>
          </a:xfrm>
        </p:spPr>
        <p:txBody>
          <a:bodyPr/>
          <a:lstStyle/>
          <a:p>
            <a:pPr marL="0">
              <a:lnSpc>
                <a:spcPct val="15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rgbClr val="000000"/>
                </a:solidFill>
              </a:rPr>
              <a:t>In every plan, the number of times each fact is </a:t>
            </a:r>
            <a:r>
              <a:rPr lang="en-US" altLang="zh-CN" sz="2000" dirty="0">
                <a:solidFill>
                  <a:srgbClr val="FF3300"/>
                </a:solidFill>
              </a:rPr>
              <a:t>produced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vs. the number of times it is </a:t>
            </a:r>
            <a:r>
              <a:rPr lang="en-US" altLang="zh-CN" sz="2000" dirty="0">
                <a:solidFill>
                  <a:srgbClr val="FF3300"/>
                </a:solidFill>
              </a:rPr>
              <a:t>consumed</a:t>
            </a:r>
            <a:r>
              <a:rPr lang="en-US" altLang="zh-CN" sz="2000" dirty="0">
                <a:solidFill>
                  <a:srgbClr val="000000"/>
                </a:solidFill>
              </a:rPr>
              <a:t> must be "balanced”.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Solve a linear program encoding this information.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endParaRPr lang="en-US" altLang="zh-CN" sz="20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rgbClr val="000000"/>
                </a:solidFill>
              </a:rPr>
              <a:t>One package, two trucks, two locations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rgbClr val="000000"/>
                </a:solidFill>
              </a:rPr>
              <a:t>Variables describe positions of trucks and packages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rgbClr val="000000"/>
                </a:solidFill>
              </a:rPr>
              <a:t>Package initially at location 1 and trucks at location 2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rgbClr val="000000"/>
                </a:solidFill>
              </a:rPr>
              <a:t>Goal: package at location 2, truck 1 at location 1</a:t>
            </a:r>
          </a:p>
        </p:txBody>
      </p:sp>
    </p:spTree>
    <p:extLst>
      <p:ext uri="{BB962C8B-B14F-4D97-AF65-F5344CB8AC3E}">
        <p14:creationId xmlns:p14="http://schemas.microsoft.com/office/powerpoint/2010/main" val="425062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Model-based vs. Data-driven planning </a:t>
            </a:r>
            <a:endParaRPr lang="en-US" altLang="zh-CN" dirty="0"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1800" b="1" dirty="0">
                <a:solidFill>
                  <a:srgbClr val="000000"/>
                </a:solidFill>
              </a:rPr>
              <a:t>Model-based Approaches </a:t>
            </a:r>
          </a:p>
          <a:p>
            <a:r>
              <a:rPr lang="en-US" altLang="zh-CN" sz="1800" dirty="0">
                <a:solidFill>
                  <a:srgbClr val="000000"/>
                </a:solidFill>
              </a:rPr>
              <a:t>Know the inner workings of the world &amp; do a form of causal reasoning (via search) to find a plan </a:t>
            </a:r>
          </a:p>
          <a:p>
            <a:r>
              <a:rPr lang="en-US" altLang="zh-CN" sz="1800" dirty="0">
                <a:solidFill>
                  <a:srgbClr val="000000"/>
                </a:solidFill>
              </a:rPr>
              <a:t>Require less computation </a:t>
            </a:r>
          </a:p>
          <a:p>
            <a:r>
              <a:rPr lang="en-US" altLang="zh-CN" sz="1800" dirty="0" err="1">
                <a:solidFill>
                  <a:srgbClr val="000000"/>
                </a:solidFill>
              </a:rPr>
              <a:t>Taskable</a:t>
            </a:r>
            <a:r>
              <a:rPr lang="en-US" altLang="zh-CN" sz="1800" dirty="0">
                <a:solidFill>
                  <a:srgbClr val="000000"/>
                </a:solidFill>
              </a:rPr>
              <a:t> </a:t>
            </a:r>
          </a:p>
          <a:p>
            <a:r>
              <a:rPr lang="en-US" altLang="zh-CN" sz="1800" dirty="0">
                <a:solidFill>
                  <a:srgbClr val="000000"/>
                </a:solidFill>
              </a:rPr>
              <a:t>Verifiable </a:t>
            </a:r>
          </a:p>
          <a:p>
            <a:r>
              <a:rPr lang="en-US" altLang="zh-CN" sz="1800" dirty="0">
                <a:solidFill>
                  <a:srgbClr val="000000"/>
                </a:solidFill>
              </a:rPr>
              <a:t>Transparent, Explainable </a:t>
            </a:r>
          </a:p>
          <a:p>
            <a:r>
              <a:rPr lang="en-US" altLang="zh-CN" sz="1800" dirty="0">
                <a:solidFill>
                  <a:srgbClr val="000000"/>
                </a:solidFill>
              </a:rPr>
              <a:t>Good in environments where you cannot “explore” and you don’t have data or a simulator </a:t>
            </a:r>
          </a:p>
          <a:p>
            <a:pPr marL="0" indent="0">
              <a:buNone/>
            </a:pPr>
            <a:r>
              <a:rPr lang="en-US" altLang="zh-CN" sz="1800" b="1" dirty="0">
                <a:solidFill>
                  <a:srgbClr val="000000"/>
                </a:solidFill>
              </a:rPr>
              <a:t>but </a:t>
            </a:r>
          </a:p>
          <a:p>
            <a:r>
              <a:rPr lang="en-US" altLang="zh-CN" sz="1800" dirty="0">
                <a:solidFill>
                  <a:srgbClr val="000000"/>
                </a:solidFill>
              </a:rPr>
              <a:t>You may not have the models </a:t>
            </a:r>
            <a:endParaRPr lang="zh-CN" altLang="en-US" sz="1800" dirty="0">
              <a:solidFill>
                <a:srgbClr val="000000"/>
              </a:solidFill>
            </a:endParaRPr>
          </a:p>
          <a:p>
            <a:pPr lvl="1"/>
            <a:r>
              <a:rPr lang="en-US" altLang="zh-CN" sz="1800" dirty="0">
                <a:solidFill>
                  <a:srgbClr val="000000"/>
                </a:solidFill>
              </a:rPr>
              <a:t>Where do they come from? </a:t>
            </a:r>
            <a:endParaRPr lang="zh-CN" altLang="en-US" sz="1800" dirty="0">
              <a:solidFill>
                <a:srgbClr val="000000"/>
              </a:solidFill>
            </a:endParaRPr>
          </a:p>
          <a:p>
            <a:pPr lvl="1"/>
            <a:r>
              <a:rPr lang="en-US" altLang="zh-CN" sz="1800" dirty="0">
                <a:solidFill>
                  <a:srgbClr val="000000"/>
                </a:solidFill>
              </a:rPr>
              <a:t>Are they accurate? </a:t>
            </a:r>
          </a:p>
          <a:p>
            <a:r>
              <a:rPr lang="en-US" altLang="zh-CN" sz="1800" dirty="0">
                <a:solidFill>
                  <a:srgbClr val="000000"/>
                </a:solidFill>
              </a:rPr>
              <a:t>Models are “models” – approximations of the real world </a:t>
            </a:r>
          </a:p>
          <a:p>
            <a:pPr marL="0" indent="0">
              <a:buNone/>
            </a:pPr>
            <a:r>
              <a:rPr lang="en-US" altLang="zh-CN" sz="1800" b="1" dirty="0">
                <a:solidFill>
                  <a:srgbClr val="000000"/>
                </a:solidFill>
              </a:rPr>
              <a:t>If you have reasonable models, consider using/leveraging them in some way 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123858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Network Flow Heuristics in the Literature 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50</a:t>
            </a:fld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2235"/>
          <a:stretch/>
        </p:blipFill>
        <p:spPr>
          <a:xfrm>
            <a:off x="827584" y="1412776"/>
            <a:ext cx="6825908" cy="301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4194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dirty="0">
                <a:solidFill>
                  <a:srgbClr val="000000"/>
                </a:solidFill>
              </a:rPr>
              <a:t>Classical planning</a:t>
            </a:r>
          </a:p>
          <a:p>
            <a:r>
              <a:rPr lang="en-US" altLang="zh-CN" sz="1800" dirty="0">
                <a:solidFill>
                  <a:srgbClr val="000000"/>
                </a:solidFill>
              </a:rPr>
              <a:t>PDDL language</a:t>
            </a:r>
          </a:p>
          <a:p>
            <a:r>
              <a:rPr lang="en-US" altLang="zh-CN" sz="1800" dirty="0">
                <a:solidFill>
                  <a:srgbClr val="000000"/>
                </a:solidFill>
              </a:rPr>
              <a:t>Heuristic search</a:t>
            </a:r>
          </a:p>
          <a:p>
            <a:r>
              <a:rPr lang="en-US" altLang="zh-CN" sz="1800" dirty="0">
                <a:solidFill>
                  <a:srgbClr val="000000"/>
                </a:solidFill>
              </a:rPr>
              <a:t>Heuristic functions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51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943914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52</a:t>
            </a:fld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900" y="2946400"/>
            <a:ext cx="28702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0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Model-based vs. Data-driven planning </a:t>
            </a:r>
            <a:endParaRPr lang="en-US" altLang="zh-CN" dirty="0"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1800" b="1" dirty="0">
                <a:solidFill>
                  <a:srgbClr val="000000"/>
                </a:solidFill>
              </a:rPr>
              <a:t>Data-driven Approaches </a:t>
            </a:r>
            <a:endParaRPr lang="zh-CN" altLang="en-US" sz="1800" b="1" dirty="0">
              <a:solidFill>
                <a:srgbClr val="000000"/>
              </a:solidFill>
            </a:endParaRPr>
          </a:p>
          <a:p>
            <a:r>
              <a:rPr lang="en-US" altLang="zh-CN" sz="1800" dirty="0">
                <a:solidFill>
                  <a:srgbClr val="000000"/>
                </a:solidFill>
              </a:rPr>
              <a:t>Rely on data to construct a plan/policy. E.g.,</a:t>
            </a:r>
            <a:endParaRPr lang="zh-CN" altLang="en-US" sz="1800" dirty="0">
              <a:solidFill>
                <a:srgbClr val="000000"/>
              </a:solidFill>
            </a:endParaRPr>
          </a:p>
          <a:p>
            <a:pPr lvl="1"/>
            <a:r>
              <a:rPr lang="en-US" altLang="zh-CN" sz="1800" dirty="0">
                <a:solidFill>
                  <a:srgbClr val="000000"/>
                </a:solidFill>
              </a:rPr>
              <a:t>Model-based Reinforcement Learning (RL) </a:t>
            </a:r>
            <a:endParaRPr lang="zh-CN" altLang="en-US" sz="1800" dirty="0">
              <a:solidFill>
                <a:srgbClr val="000000"/>
              </a:solidFill>
            </a:endParaRPr>
          </a:p>
          <a:p>
            <a:pPr lvl="1"/>
            <a:r>
              <a:rPr lang="en-US" altLang="zh-CN" sz="1800" dirty="0">
                <a:solidFill>
                  <a:srgbClr val="000000"/>
                </a:solidFill>
              </a:rPr>
              <a:t>Model-free RL </a:t>
            </a:r>
          </a:p>
          <a:p>
            <a:r>
              <a:rPr lang="en-US" altLang="zh-CN" sz="1800" dirty="0">
                <a:solidFill>
                  <a:srgbClr val="000000"/>
                </a:solidFill>
              </a:rPr>
              <a:t>Perhaps learning a model or a reward function along the way </a:t>
            </a:r>
            <a:endParaRPr lang="zh-CN" altLang="en-US" sz="1800" dirty="0">
              <a:solidFill>
                <a:srgbClr val="000000"/>
              </a:solidFill>
            </a:endParaRPr>
          </a:p>
          <a:p>
            <a:r>
              <a:rPr lang="en-US" altLang="zh-CN" sz="1800" dirty="0">
                <a:solidFill>
                  <a:srgbClr val="000000"/>
                </a:solidFill>
              </a:rPr>
              <a:t>No reliance on inaccurate models – just use data</a:t>
            </a:r>
            <a:endParaRPr lang="zh-CN" altLang="en-US" sz="18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zh-CN" sz="1800" b="1" dirty="0">
                <a:solidFill>
                  <a:srgbClr val="000000"/>
                </a:solidFill>
              </a:rPr>
              <a:t>but </a:t>
            </a:r>
          </a:p>
          <a:p>
            <a:r>
              <a:rPr lang="en-US" altLang="zh-CN" sz="1800" dirty="0">
                <a:solidFill>
                  <a:srgbClr val="000000"/>
                </a:solidFill>
              </a:rPr>
              <a:t>Not generally </a:t>
            </a:r>
            <a:r>
              <a:rPr lang="en-US" altLang="zh-CN" sz="1800" dirty="0" err="1">
                <a:solidFill>
                  <a:srgbClr val="000000"/>
                </a:solidFill>
              </a:rPr>
              <a:t>taskable</a:t>
            </a:r>
            <a:r>
              <a:rPr lang="en-US" altLang="zh-CN" sz="1800" dirty="0">
                <a:solidFill>
                  <a:srgbClr val="000000"/>
                </a:solidFill>
              </a:rPr>
              <a:t> – maximizing expected cumulative reward </a:t>
            </a:r>
          </a:p>
          <a:p>
            <a:r>
              <a:rPr lang="en-US" altLang="zh-CN" sz="1800" dirty="0">
                <a:solidFill>
                  <a:srgbClr val="000000"/>
                </a:solidFill>
              </a:rPr>
              <a:t>Can be difficult to transfer </a:t>
            </a:r>
          </a:p>
          <a:p>
            <a:r>
              <a:rPr lang="en-US" altLang="zh-CN" sz="1800" dirty="0">
                <a:solidFill>
                  <a:srgbClr val="000000"/>
                </a:solidFill>
              </a:rPr>
              <a:t>Not generally transparent, explainable </a:t>
            </a:r>
          </a:p>
          <a:p>
            <a:r>
              <a:rPr lang="en-US" altLang="zh-CN" sz="1800" dirty="0">
                <a:solidFill>
                  <a:srgbClr val="000000"/>
                </a:solidFill>
              </a:rPr>
              <a:t>Can require a lot of data </a:t>
            </a:r>
          </a:p>
          <a:p>
            <a:r>
              <a:rPr lang="en-US" altLang="zh-CN" sz="1800" dirty="0">
                <a:solidFill>
                  <a:srgbClr val="000000"/>
                </a:solidFill>
              </a:rPr>
              <a:t>Harder to verify for safety or other properties </a:t>
            </a:r>
          </a:p>
          <a:p>
            <a:r>
              <a:rPr lang="en-US" altLang="zh-CN" sz="1800" dirty="0">
                <a:solidFill>
                  <a:srgbClr val="000000"/>
                </a:solidFill>
              </a:rPr>
              <a:t>Must have a simulator (a model!) or experiment in the environment (which could be unsafe or time consuming) 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87302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Classical planning 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dirty="0">
                <a:solidFill>
                  <a:srgbClr val="000000"/>
                </a:solidFill>
              </a:rPr>
              <a:t>Reduces to the following problem: </a:t>
            </a:r>
          </a:p>
          <a:p>
            <a:pPr lvl="1"/>
            <a:r>
              <a:rPr lang="en-US" altLang="zh-CN" sz="1800" dirty="0">
                <a:solidFill>
                  <a:srgbClr val="000000"/>
                </a:solidFill>
              </a:rPr>
              <a:t>Given (S, s0, G) </a:t>
            </a:r>
          </a:p>
          <a:p>
            <a:pPr lvl="1"/>
            <a:r>
              <a:rPr lang="en-US" altLang="zh-CN" sz="1800" dirty="0">
                <a:solidFill>
                  <a:srgbClr val="000000"/>
                </a:solidFill>
              </a:rPr>
              <a:t>Find a sequence of actions (a1, a2, ... an) that produces a sequence of state transitions (s1, s2, ..., </a:t>
            </a:r>
            <a:r>
              <a:rPr lang="en-US" altLang="zh-CN" sz="1800" dirty="0" err="1">
                <a:solidFill>
                  <a:srgbClr val="000000"/>
                </a:solidFill>
              </a:rPr>
              <a:t>sn</a:t>
            </a:r>
            <a:r>
              <a:rPr lang="en-US" altLang="zh-CN" sz="1800" dirty="0">
                <a:solidFill>
                  <a:srgbClr val="000000"/>
                </a:solidFill>
              </a:rPr>
              <a:t>) such that G is in </a:t>
            </a:r>
            <a:r>
              <a:rPr lang="en-US" altLang="zh-CN" sz="1800" dirty="0" err="1">
                <a:solidFill>
                  <a:srgbClr val="000000"/>
                </a:solidFill>
              </a:rPr>
              <a:t>sn</a:t>
            </a:r>
            <a:r>
              <a:rPr lang="en-US" altLang="zh-CN" sz="1800" dirty="0">
                <a:solidFill>
                  <a:srgbClr val="000000"/>
                </a:solidFill>
              </a:rPr>
              <a:t>. </a:t>
            </a:r>
          </a:p>
          <a:p>
            <a:r>
              <a:rPr lang="en-US" altLang="zh-CN" sz="1800" dirty="0">
                <a:solidFill>
                  <a:srgbClr val="000000"/>
                </a:solidFill>
              </a:rPr>
              <a:t>This is just path-searching in a graph </a:t>
            </a:r>
          </a:p>
          <a:p>
            <a:pPr lvl="1"/>
            <a:r>
              <a:rPr lang="en-US" altLang="zh-CN" sz="1800" dirty="0">
                <a:solidFill>
                  <a:srgbClr val="000000"/>
                </a:solidFill>
              </a:rPr>
              <a:t>Nodes = states</a:t>
            </a:r>
          </a:p>
          <a:p>
            <a:pPr lvl="1"/>
            <a:r>
              <a:rPr lang="en-US" altLang="zh-CN" sz="1800" dirty="0">
                <a:solidFill>
                  <a:srgbClr val="000000"/>
                </a:solidFill>
              </a:rPr>
              <a:t>Edges = actions </a:t>
            </a:r>
          </a:p>
          <a:p>
            <a:pPr marL="0" indent="0">
              <a:buNone/>
            </a:pPr>
            <a:endParaRPr lang="en-US" altLang="zh-CN" sz="1800" dirty="0">
              <a:solidFill>
                <a:srgbClr val="000000"/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7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782700"/>
            <a:ext cx="3479534" cy="253991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923928" y="6399690"/>
            <a:ext cx="1679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Blocks</a:t>
            </a:r>
            <a:r>
              <a:rPr lang="en-US" altLang="zh-CN" sz="1800" dirty="0">
                <a:solidFill>
                  <a:srgbClr val="000000"/>
                </a:solidFill>
              </a:rPr>
              <a:t> </a:t>
            </a:r>
            <a:r>
              <a:rPr lang="en-US" altLang="zh-CN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World</a:t>
            </a:r>
            <a:endParaRPr lang="zh-CN" altLang="en-US" sz="18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3545290"/>
            <a:ext cx="3097337" cy="285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38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STRIPS Planning: Syntax</a:t>
            </a:r>
            <a:endParaRPr lang="en-US" altLang="zh-CN" dirty="0">
              <a:effectLst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8</a:t>
            </a:fld>
            <a:endParaRPr lang="en-US" altLang="zh-CN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340768"/>
            <a:ext cx="8082353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1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STRIPS Encoding of “TSP” in Australia</a:t>
            </a:r>
            <a:endParaRPr lang="en-US" altLang="zh-CN" dirty="0">
              <a:effectLst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9</a:t>
            </a:fld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340768"/>
            <a:ext cx="7381431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29588"/>
      </p:ext>
    </p:extLst>
  </p:cSld>
  <p:clrMapOvr>
    <a:masterClrMapping/>
  </p:clrMapOvr>
</p:sld>
</file>

<file path=ppt/theme/theme1.xml><?xml version="1.0" encoding="utf-8"?>
<a:theme xmlns:a="http://schemas.openxmlformats.org/drawingml/2006/main" name="Capsules">
  <a:themeElements>
    <a:clrScheme name="Capsules 2">
      <a:dk1>
        <a:srgbClr val="003366"/>
      </a:dk1>
      <a:lt1>
        <a:srgbClr val="FFFFFF"/>
      </a:lt1>
      <a:dk2>
        <a:srgbClr val="006666"/>
      </a:dk2>
      <a:lt2>
        <a:srgbClr val="003366"/>
      </a:lt2>
      <a:accent1>
        <a:srgbClr val="99CC99"/>
      </a:accent1>
      <a:accent2>
        <a:srgbClr val="33CCCC"/>
      </a:accent2>
      <a:accent3>
        <a:srgbClr val="FFFFFF"/>
      </a:accent3>
      <a:accent4>
        <a:srgbClr val="002A56"/>
      </a:accent4>
      <a:accent5>
        <a:srgbClr val="CAE2CA"/>
      </a:accent5>
      <a:accent6>
        <a:srgbClr val="2DB9B9"/>
      </a:accent6>
      <a:hlink>
        <a:srgbClr val="666699"/>
      </a:hlink>
      <a:folHlink>
        <a:srgbClr val="CC99FF"/>
      </a:folHlink>
    </a:clrScheme>
    <a:fontScheme name="Capsules">
      <a:majorFont>
        <a:latin typeface="Arial"/>
        <a:ea typeface="黑体"/>
        <a:cs typeface=""/>
      </a:majorFont>
      <a:minorFont>
        <a:latin typeface="Arial"/>
        <a:ea typeface="隶书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75000"/>
          <a:buFont typeface="Wingdings" pitchFamily="2" charset="2"/>
          <a:buChar char="l"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hlink"/>
            </a:solidFill>
            <a:effectLst/>
            <a:latin typeface="Arial" charset="0"/>
            <a:ea typeface="隶书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75000"/>
          <a:buFont typeface="Wingdings" pitchFamily="2" charset="2"/>
          <a:buChar char="l"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hlink"/>
            </a:solidFill>
            <a:effectLst/>
            <a:latin typeface="Arial" charset="0"/>
            <a:ea typeface="隶书" pitchFamily="49" charset="-122"/>
          </a:defRPr>
        </a:defPPr>
      </a:lstStyle>
    </a:lnDef>
  </a:objectDefaults>
  <a:extraClrSchemeLst>
    <a:extraClrScheme>
      <a:clrScheme name="Capsules 1">
        <a:dk1>
          <a:srgbClr val="000066"/>
        </a:dk1>
        <a:lt1>
          <a:srgbClr val="FFFFEB"/>
        </a:lt1>
        <a:dk2>
          <a:srgbClr val="336699"/>
        </a:dk2>
        <a:lt2>
          <a:srgbClr val="FFFFEB"/>
        </a:lt2>
        <a:accent1>
          <a:srgbClr val="666699"/>
        </a:accent1>
        <a:accent2>
          <a:srgbClr val="99CCFF"/>
        </a:accent2>
        <a:accent3>
          <a:srgbClr val="ADB8CA"/>
        </a:accent3>
        <a:accent4>
          <a:srgbClr val="DADAC9"/>
        </a:accent4>
        <a:accent5>
          <a:srgbClr val="B8B8CA"/>
        </a:accent5>
        <a:accent6>
          <a:srgbClr val="8AB9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2">
        <a:dk1>
          <a:srgbClr val="003366"/>
        </a:dk1>
        <a:lt1>
          <a:srgbClr val="FFFFFF"/>
        </a:lt1>
        <a:dk2>
          <a:srgbClr val="006666"/>
        </a:dk2>
        <a:lt2>
          <a:srgbClr val="003366"/>
        </a:lt2>
        <a:accent1>
          <a:srgbClr val="99CC99"/>
        </a:accent1>
        <a:accent2>
          <a:srgbClr val="33CCCC"/>
        </a:accent2>
        <a:accent3>
          <a:srgbClr val="FFFFFF"/>
        </a:accent3>
        <a:accent4>
          <a:srgbClr val="002A56"/>
        </a:accent4>
        <a:accent5>
          <a:srgbClr val="CAE2CA"/>
        </a:accent5>
        <a:accent6>
          <a:srgbClr val="2DB9B9"/>
        </a:accent6>
        <a:hlink>
          <a:srgbClr val="666699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C0C0C0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737373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33CC"/>
        </a:lt2>
        <a:accent1>
          <a:srgbClr val="FFCC66"/>
        </a:accent1>
        <a:accent2>
          <a:srgbClr val="33CC33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B92D"/>
        </a:accent6>
        <a:hlink>
          <a:srgbClr val="9900CC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Designs\Capsules.pot</Template>
  <TotalTime>19548</TotalTime>
  <Words>1287</Words>
  <Application>Microsoft Macintosh PowerPoint</Application>
  <PresentationFormat>全屏显示(4:3)</PresentationFormat>
  <Paragraphs>349</Paragraphs>
  <Slides>52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58" baseType="lpstr">
      <vt:lpstr>微软雅黑</vt:lpstr>
      <vt:lpstr>Arial</vt:lpstr>
      <vt:lpstr>Cambria Math</vt:lpstr>
      <vt:lpstr>Times New Roman</vt:lpstr>
      <vt:lpstr>Wingdings</vt:lpstr>
      <vt:lpstr>Capsules</vt:lpstr>
      <vt:lpstr>Agent Technology Lecture 04</vt:lpstr>
      <vt:lpstr>PowerPoint 演示文稿</vt:lpstr>
      <vt:lpstr>PowerPoint 演示文稿</vt:lpstr>
      <vt:lpstr>PowerPoint 演示文稿</vt:lpstr>
      <vt:lpstr>Model-based vs. Data-driven planning </vt:lpstr>
      <vt:lpstr>Model-based vs. Data-driven planning </vt:lpstr>
      <vt:lpstr>Classical planning  </vt:lpstr>
      <vt:lpstr>STRIPS Planning: Syntax</vt:lpstr>
      <vt:lpstr>STRIPS Encoding of “TSP” in Australia</vt:lpstr>
      <vt:lpstr>STRIPS Planning: Semantics</vt:lpstr>
      <vt:lpstr>FDR Planning: Syntax</vt:lpstr>
      <vt:lpstr>FDR Encoding of “TSP”</vt:lpstr>
      <vt:lpstr>FDR Planning: Semantics</vt:lpstr>
      <vt:lpstr>PDDL</vt:lpstr>
      <vt:lpstr>PDDL Design Principle: Schematic Encodings</vt:lpstr>
      <vt:lpstr>Schematic Encodings Example</vt:lpstr>
      <vt:lpstr>PDDL Basics</vt:lpstr>
      <vt:lpstr>PDDL Domain Files</vt:lpstr>
      <vt:lpstr>Example Blocksworld</vt:lpstr>
      <vt:lpstr>PDDL Grammar: Action Schema</vt:lpstr>
      <vt:lpstr>PDDL Problem Files</vt:lpstr>
      <vt:lpstr>AI Planners and Tools</vt:lpstr>
      <vt:lpstr>Planning as Classical Search</vt:lpstr>
      <vt:lpstr>Heuristic Search</vt:lpstr>
      <vt:lpstr>Optimal heuristic value function h^∗</vt:lpstr>
      <vt:lpstr>A∗ Algorithm</vt:lpstr>
      <vt:lpstr>Weighted A∗ Algorithm</vt:lpstr>
      <vt:lpstr>Heuristic Functions</vt:lpstr>
      <vt:lpstr>Properties of Individual Heuristic Functions</vt:lpstr>
      <vt:lpstr>Five Families of Heuristics Value Functions</vt:lpstr>
      <vt:lpstr>Heuristic Value Functions: Delete Relaxation</vt:lpstr>
      <vt:lpstr>Heuristic Value Functions : Delete Relaxation</vt:lpstr>
      <vt:lpstr>Optimal Relaxed Heuristic Value Function</vt:lpstr>
      <vt:lpstr>Delete Relaxation Heuristics in the Literature</vt:lpstr>
      <vt:lpstr>Heuristic Value Functions : Abstraction</vt:lpstr>
      <vt:lpstr>Heuristic Value Functions : Abstraction</vt:lpstr>
      <vt:lpstr>Abstraction Heuristic Value Functions </vt:lpstr>
      <vt:lpstr>Abstraction Heuristic Value Functions </vt:lpstr>
      <vt:lpstr>Abstraction Heuristics in the Literature </vt:lpstr>
      <vt:lpstr>Landmarks Heuristic Value Function</vt:lpstr>
      <vt:lpstr>Landmarks Heuristic Value Function</vt:lpstr>
      <vt:lpstr>Exploiting Landmarks</vt:lpstr>
      <vt:lpstr>Landmark Heuristics with Optimal Cost Partitioning</vt:lpstr>
      <vt:lpstr>Landmark Heuristics with Optimal Cost Partitioning</vt:lpstr>
      <vt:lpstr>对偶LP</vt:lpstr>
      <vt:lpstr>对偶LP</vt:lpstr>
      <vt:lpstr>Beyond Optimal Cost Partitioning</vt:lpstr>
      <vt:lpstr>Landmark Heuristics in the Literature </vt:lpstr>
      <vt:lpstr>Network Flows Heuristic Value Function</vt:lpstr>
      <vt:lpstr>Network Flow Heuristics in the Literature </vt:lpstr>
      <vt:lpstr>Summary</vt:lpstr>
      <vt:lpstr>PowerPoint 演示文稿</vt:lpstr>
    </vt:vector>
  </TitlesOfParts>
  <Company>Nju Ailab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Agent Technology and Application</dc:title>
  <dc:subject>Lectures</dc:subject>
  <dc:creator>Hao Wang</dc:creator>
  <cp:keywords>What is intelligent agent</cp:keywords>
  <cp:lastModifiedBy>张雷</cp:lastModifiedBy>
  <cp:revision>3007</cp:revision>
  <dcterms:created xsi:type="dcterms:W3CDTF">2002-04-18T10:21:59Z</dcterms:created>
  <dcterms:modified xsi:type="dcterms:W3CDTF">2023-03-17T05:27:16Z</dcterms:modified>
  <cp:category>Graduated</cp:category>
</cp:coreProperties>
</file>